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charts/chart17.xml" ContentType="application/vnd.openxmlformats-officedocument.drawingml.chart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8" r:id="rId14"/>
    <p:sldId id="277" r:id="rId15"/>
    <p:sldId id="269" r:id="rId16"/>
    <p:sldId id="270" r:id="rId17"/>
    <p:sldId id="284" r:id="rId18"/>
    <p:sldId id="286" r:id="rId19"/>
    <p:sldId id="271" r:id="rId20"/>
    <p:sldId id="272" r:id="rId21"/>
    <p:sldId id="279" r:id="rId22"/>
    <p:sldId id="281" r:id="rId23"/>
    <p:sldId id="282" r:id="rId24"/>
    <p:sldId id="275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CC6600"/>
    <a:srgbClr val="A50021"/>
    <a:srgbClr val="0099FF"/>
    <a:srgbClr val="33CC33"/>
    <a:srgbClr val="FFCC00"/>
    <a:srgbClr val="006600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2_&#1048;&#1055;&#1055;%20&#1103;_9_&#1084;&#1077;&#1089;_%202019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2_&#1058;&#1086;&#1088;&#1075;&#1086;&#1074;&#1083;&#1103;%20&#1088;&#1077;&#1081;&#1090;&#1080;&#1085;&#1075;_&#1075;&#1088;--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3%20&#1057;&#1090;&#1086;&#1080;&#1084;&#1086;&#1089;&#1090;&#1100;%20&#1084;&#1080;&#1085;&#1080;&#1084;&#1072;&#1083;&#1100;&#1085;&#1086;&#1075;&#1086;%20&#1085;&#1072;&#1073;&#1086;&#1088;&#1072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7%20&#1048;&#1055;&#1062;_9%20&#1084;&#1077;&#1089;&#1103;&#1094;&#1077;&#1074;%202019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9_&#1047;&#1072;&#1076;&#1086;&#1083;&#1078;&#1077;&#1085;&#1085;&#1086;&#1089;&#1090;&#1100;%20&#1087;&#1086;%20&#1047;&#1055;-2018%20&#1074;&#1072;&#1088;2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58-srv-fs\inform\02-&#1054;&#1090;&#1076;&#1077;&#1083;%20&#1089;&#1074;&#1086;&#1076;&#1085;&#1099;&#1093;%20&#1089;&#1090;&#1072;&#1090;&#1080;&#1089;&#1090;&#1080;&#1095;&#1077;&#1089;&#1082;&#1080;&#1093;%20&#1088;&#1072;&#1073;&#1086;&#1090;\()&#1042;&#1057;&#1045;\()&#1054;&#1073;&#1097;&#1080;&#1081;%20&#1076;&#1083;&#1103;%20&#1054;&#1090;&#1076;&#1077;&#1083;&#1086;&#1074;\&#1044;&#1086;&#1082;&#1083;&#1072;&#1076;%20&#1043;&#1091;&#1073;&#1077;&#1088;&#1085;&#1072;&#1090;&#1086;&#1088;&#1091;%209%20&#1084;&#1077;&#1089;\&#1043;&#1088;&#1072;&#1092;&#1080;&#1082;&#1080;\&#1043;&#1086;&#1090;&#1086;&#1074;&#1086;&#1077;\23_&#1056;&#1086;&#1076;&#1080;&#1074;&#1096;&#1080;&#1077;&#1089;&#1103;_&#1091;&#1084;&#1077;&#1088;&#1096;&#1080;&#1077;_&#1077;&#1089;&#1090;&#1077;&#1089;&#1090;&#1074;_&#1087;&#1088;&#1080;&#1088;&#1086;&#1089;&#1090;(&#1091;&#1073;&#1099;&#1083;&#1100;)%20&#1071;&#1085;&#1074;&#1072;&#1088;&#1100;-%20&#1072;&#1074;&#1075;&#1091;&#1089;&#1090;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58-srv-fs\inform\02-&#1054;&#1090;&#1076;&#1077;&#1083;%20&#1089;&#1074;&#1086;&#1076;&#1085;&#1099;&#1093;%20&#1089;&#1090;&#1072;&#1090;&#1080;&#1089;&#1090;&#1080;&#1095;&#1077;&#1089;&#1082;&#1080;&#1093;%20&#1088;&#1072;&#1073;&#1086;&#1090;\()&#1042;&#1057;&#1045;\()&#1054;&#1073;&#1097;&#1080;&#1081;%20&#1076;&#1083;&#1103;%20&#1054;&#1090;&#1076;&#1077;&#1083;&#1086;&#1074;\&#1044;&#1086;&#1082;&#1083;&#1072;&#1076;%20&#1043;&#1091;&#1073;&#1077;&#1088;&#1085;&#1072;&#1090;&#1086;&#1088;&#1091;%209%20&#1084;&#1077;&#1089;\&#1043;&#1088;&#1072;&#1092;&#1080;&#1082;&#1080;\&#1043;&#1086;&#1090;&#1086;&#1074;&#1086;&#1077;\14%20&#1047;&#1072;&#1088;&#1087;&#1083;%20&#1088;&#1091;&#1073;+%25_2019_&#1074;&#1072;&#1088;3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8_&#1043;&#1088;&#1072;&#1092;&#1080;&#1082;&#1080;%20&#1079;&#1072;&#1088;&#1087;&#1083;&#1072;&#1090;&#1072;%20-2019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19_&#1042;&#1058;&#1054;_&#1069;_&#1048;_2017-2019%20&#1072;&#1074;&#1075;_&#1075;&#1088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20%20&#1060;&#1080;&#1085;%20&#1056;&#1077;&#1079;%20&#1084;&#1077;&#1089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3%20&#1048;&#1055;&#1055;%20&#1055;&#1060;&#1054;%20&#1088;&#1077;&#1081;&#1090;&#1080;&#1085;&#1075;%20&#1103;_&#1089;&#1077;&#1085;%202019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4%20&#1048;&#1085;&#1076;&#1077;&#1082;&#1089;%20&#1089;&#1093;%20&#1055;&#1060;&#1054;_&#1086;&#1073;&#1097;&#1080;&#1081;+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5_&#1088;&#1072;&#1089;&#1090;&#1077;&#1085;&#1080;&#1077;&#1074;&#1086;&#1076;&#1089;&#1090;&#1074;&#1086;_&#1074;&#1072;&#1083;&#1086;&#1074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5_&#1091;&#1088;&#1086;&#1078;&#1072;&#1081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6_&#1078;&#1080;&#1074;&#1086;&#1090;&#1085;&#1086;&#1074;&#1086;&#1076;&#1089;&#1090;&#1074;&#1086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7_&#1055;&#1086;&#1075;&#1086;&#1083;&#1086;&#1074;&#1100;&#1077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p58_KHokhlovaTR\Desktop\&#1084;&#1086;&#1103;\&#1044;&#1086;&#1082;&#1083;&#1072;&#1076;&#1099;%20&#1043;&#1091;&#1073;&#1077;&#1088;&#1085;&#1072;&#1090;&#1086;&#1088;&#1091;\9%20&#1084;&#1077;&#1089;&#1103;&#1094;&#1077;&#1074;%202019\&#1043;&#1088;&#1072;&#1092;&#1080;&#1082;&#1080;\&#1043;&#1086;&#1090;&#1086;&#1074;&#1086;&#1077;\08_&#1042;&#1074;&#1086;&#1076;&#1046;&#1080;&#1083;&#1100;&#1103;_&#1043;&#1088;&#1072;&#1092;+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58-srv-fs\inform\02-&#1054;&#1090;&#1076;&#1077;&#1083;%20&#1089;&#1074;&#1086;&#1076;&#1085;&#1099;&#1093;%20&#1089;&#1090;&#1072;&#1090;&#1080;&#1089;&#1090;&#1080;&#1095;&#1077;&#1089;&#1082;&#1080;&#1093;%20&#1088;&#1072;&#1073;&#1086;&#1090;\()&#1042;&#1057;&#1045;\()&#1054;&#1073;&#1097;&#1080;&#1081;%20&#1076;&#1083;&#1103;%20&#1054;&#1090;&#1076;&#1077;&#1083;&#1086;&#1074;\&#1044;&#1086;&#1082;&#1083;&#1072;&#1076;%20&#1043;&#1091;&#1073;&#1077;&#1088;&#1085;&#1072;&#1090;&#1086;&#1088;&#1091;%209%20&#1084;&#1077;&#1089;\&#1043;&#1088;&#1072;&#1092;&#1080;&#1082;&#1080;\&#1043;&#1086;&#1090;&#1086;&#1074;&#1086;&#1077;\10_&#1046;&#1080;&#1083;&#1100;&#1077;%20(&#1085;&#1072;%201000%20&#1095;&#1077;&#1083;)%20&#1055;&#1060;&#1054;%20&#1088;&#1077;&#1081;&#1090;&#1080;&#1085;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Индекс промышленного производства по добывающим,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обрабатывающим производствам, обеспечению электроэнергией, газом и паром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 водоснабжению, водоотведению в 2018-2019 гг.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 % к соответствующему периоду прошлого года</a:t>
            </a:r>
          </a:p>
        </c:rich>
      </c:tx>
      <c:layout>
        <c:manualLayout>
          <c:xMode val="edge"/>
          <c:yMode val="edge"/>
          <c:x val="0.15568197725284338"/>
          <c:y val="4.599886205483701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679270004575881E-2"/>
          <c:y val="0.13176188537808178"/>
          <c:w val="0.94688823721081783"/>
          <c:h val="0.5547853965205366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Данные!$A$7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3.7280294028922696E-2"/>
                  <c:y val="-2.380968456113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029710711493353E-2"/>
                  <c:y val="-2.9267773143309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925849432755331E-2"/>
                  <c:y val="-2.2012642310386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0635913474068188E-2"/>
                  <c:y val="2.4562343694176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5835923300968282E-2"/>
                  <c:y val="-2.736779261815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731834473769957E-2"/>
                  <c:y val="2.9126213592233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795033817494029E-2"/>
                  <c:y val="2.3830079921681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014633416724548E-2"/>
                  <c:y val="1.8030483327847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310876096499668E-2"/>
                  <c:y val="3.837263060564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93664098439308E-3"/>
                  <c:y val="2.3578363384188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Данные!$B$5:$AH$6</c:f>
              <c:multiLvlStrCache>
                <c:ptCount val="21"/>
                <c:lvl>
                  <c:pt idx="0">
                    <c:v>январь</c:v>
                  </c:pt>
                  <c:pt idx="1">
                    <c:v>январь-февраль</c:v>
                  </c:pt>
                  <c:pt idx="2">
                    <c:v>январь-март</c:v>
                  </c:pt>
                  <c:pt idx="3">
                    <c:v>январь-апрель</c:v>
                  </c:pt>
                  <c:pt idx="4">
                    <c:v>январь-май</c:v>
                  </c:pt>
                  <c:pt idx="5">
                    <c:v>январь-июнь</c:v>
                  </c:pt>
                  <c:pt idx="6">
                    <c:v>январь-июль</c:v>
                  </c:pt>
                  <c:pt idx="7">
                    <c:v>январь-август</c:v>
                  </c:pt>
                  <c:pt idx="8">
                    <c:v>январь-сентябрь</c:v>
                  </c:pt>
                  <c:pt idx="9">
                    <c:v>январь-октябрь</c:v>
                  </c:pt>
                  <c:pt idx="10">
                    <c:v>январь-ноябрь</c:v>
                  </c:pt>
                  <c:pt idx="11">
                    <c:v>январь-декабрь</c:v>
                  </c:pt>
                  <c:pt idx="12">
                    <c:v>январь</c:v>
                  </c:pt>
                  <c:pt idx="13">
                    <c:v>январь-февраль</c:v>
                  </c:pt>
                  <c:pt idx="14">
                    <c:v>январь-март</c:v>
                  </c:pt>
                  <c:pt idx="15">
                    <c:v>январь-апрель</c:v>
                  </c:pt>
                  <c:pt idx="16">
                    <c:v>январь-май</c:v>
                  </c:pt>
                  <c:pt idx="17">
                    <c:v>январь-июнь</c:v>
                  </c:pt>
                  <c:pt idx="18">
                    <c:v>январь-июль</c:v>
                  </c:pt>
                  <c:pt idx="19">
                    <c:v>январь-август</c:v>
                  </c:pt>
                  <c:pt idx="20">
                    <c:v>январь-сентябрь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Данные!$B$7:$AH$7</c:f>
              <c:numCache>
                <c:formatCode>0.0</c:formatCode>
                <c:ptCount val="21"/>
                <c:pt idx="0">
                  <c:v>102.9</c:v>
                </c:pt>
                <c:pt idx="1">
                  <c:v>102.2</c:v>
                </c:pt>
                <c:pt idx="2">
                  <c:v>101.9</c:v>
                </c:pt>
                <c:pt idx="3">
                  <c:v>101.8</c:v>
                </c:pt>
                <c:pt idx="4">
                  <c:v>103.2</c:v>
                </c:pt>
                <c:pt idx="5">
                  <c:v>103</c:v>
                </c:pt>
                <c:pt idx="6" formatCode="General">
                  <c:v>103.1</c:v>
                </c:pt>
                <c:pt idx="7" formatCode="General">
                  <c:v>103.1</c:v>
                </c:pt>
                <c:pt idx="8">
                  <c:v>103</c:v>
                </c:pt>
                <c:pt idx="9">
                  <c:v>103</c:v>
                </c:pt>
                <c:pt idx="10" formatCode="General">
                  <c:v>102.9</c:v>
                </c:pt>
                <c:pt idx="11">
                  <c:v>102.9</c:v>
                </c:pt>
                <c:pt idx="12">
                  <c:v>101.1</c:v>
                </c:pt>
                <c:pt idx="13">
                  <c:v>102.6</c:v>
                </c:pt>
                <c:pt idx="14">
                  <c:v>102.1</c:v>
                </c:pt>
                <c:pt idx="15">
                  <c:v>102.8</c:v>
                </c:pt>
                <c:pt idx="16" formatCode="General">
                  <c:v>102.4</c:v>
                </c:pt>
                <c:pt idx="17" formatCode="General">
                  <c:v>102.6</c:v>
                </c:pt>
                <c:pt idx="18" formatCode="General">
                  <c:v>102.6</c:v>
                </c:pt>
                <c:pt idx="19" formatCode="General">
                  <c:v>102.6</c:v>
                </c:pt>
                <c:pt idx="20" formatCode="General">
                  <c:v>102.7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Данные!$A$8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893666927286945E-2"/>
                  <c:y val="2.8135048231511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196768308574405E-2"/>
                  <c:y val="2.4562343694176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162925031041052E-2"/>
                  <c:y val="-3.8400442663113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346885587698723E-2"/>
                  <c:y val="3.1707752768846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217008797653959E-2"/>
                  <c:y val="-1.895515487748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0450453224138772E-3"/>
                  <c:y val="-2.31160425335182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4776800260671229E-2"/>
                  <c:y val="-2.2653721682847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CC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Данные!$B$5:$AH$6</c:f>
              <c:multiLvlStrCache>
                <c:ptCount val="21"/>
                <c:lvl>
                  <c:pt idx="0">
                    <c:v>январь</c:v>
                  </c:pt>
                  <c:pt idx="1">
                    <c:v>январь-февраль</c:v>
                  </c:pt>
                  <c:pt idx="2">
                    <c:v>январь-март</c:v>
                  </c:pt>
                  <c:pt idx="3">
                    <c:v>январь-апрель</c:v>
                  </c:pt>
                  <c:pt idx="4">
                    <c:v>январь-май</c:v>
                  </c:pt>
                  <c:pt idx="5">
                    <c:v>январь-июнь</c:v>
                  </c:pt>
                  <c:pt idx="6">
                    <c:v>январь-июль</c:v>
                  </c:pt>
                  <c:pt idx="7">
                    <c:v>январь-август</c:v>
                  </c:pt>
                  <c:pt idx="8">
                    <c:v>январь-сентябрь</c:v>
                  </c:pt>
                  <c:pt idx="9">
                    <c:v>январь-октябрь</c:v>
                  </c:pt>
                  <c:pt idx="10">
                    <c:v>январь-ноябрь</c:v>
                  </c:pt>
                  <c:pt idx="11">
                    <c:v>январь-декабрь</c:v>
                  </c:pt>
                  <c:pt idx="12">
                    <c:v>январь</c:v>
                  </c:pt>
                  <c:pt idx="13">
                    <c:v>январь-февраль</c:v>
                  </c:pt>
                  <c:pt idx="14">
                    <c:v>январь-март</c:v>
                  </c:pt>
                  <c:pt idx="15">
                    <c:v>январь-апрель</c:v>
                  </c:pt>
                  <c:pt idx="16">
                    <c:v>январь-май</c:v>
                  </c:pt>
                  <c:pt idx="17">
                    <c:v>январь-июнь</c:v>
                  </c:pt>
                  <c:pt idx="18">
                    <c:v>январь-июль</c:v>
                  </c:pt>
                  <c:pt idx="19">
                    <c:v>январь-август</c:v>
                  </c:pt>
                  <c:pt idx="20">
                    <c:v>январь-сентябрь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Данные!$B$8:$AH$8</c:f>
              <c:numCache>
                <c:formatCode>0.0</c:formatCode>
                <c:ptCount val="21"/>
                <c:pt idx="0">
                  <c:v>102.6</c:v>
                </c:pt>
                <c:pt idx="1">
                  <c:v>101.5</c:v>
                </c:pt>
                <c:pt idx="2">
                  <c:v>101</c:v>
                </c:pt>
                <c:pt idx="3">
                  <c:v>101</c:v>
                </c:pt>
                <c:pt idx="4">
                  <c:v>101.3</c:v>
                </c:pt>
                <c:pt idx="5">
                  <c:v>101.9</c:v>
                </c:pt>
                <c:pt idx="6" formatCode="General">
                  <c:v>101.9</c:v>
                </c:pt>
                <c:pt idx="7" formatCode="General">
                  <c:v>102.2</c:v>
                </c:pt>
                <c:pt idx="8" formatCode="General">
                  <c:v>102.1</c:v>
                </c:pt>
                <c:pt idx="9" formatCode="General">
                  <c:v>102.4</c:v>
                </c:pt>
                <c:pt idx="10" formatCode="General">
                  <c:v>102.5</c:v>
                </c:pt>
                <c:pt idx="11" formatCode="General">
                  <c:v>102.7</c:v>
                </c:pt>
                <c:pt idx="12">
                  <c:v>101.4</c:v>
                </c:pt>
                <c:pt idx="13">
                  <c:v>102.2</c:v>
                </c:pt>
                <c:pt idx="14">
                  <c:v>102</c:v>
                </c:pt>
                <c:pt idx="15">
                  <c:v>102.8</c:v>
                </c:pt>
                <c:pt idx="16" formatCode="General">
                  <c:v>102.5</c:v>
                </c:pt>
                <c:pt idx="17" formatCode="General">
                  <c:v>102.9</c:v>
                </c:pt>
                <c:pt idx="18" formatCode="General">
                  <c:v>103.7</c:v>
                </c:pt>
                <c:pt idx="19" formatCode="General">
                  <c:v>103.6</c:v>
                </c:pt>
                <c:pt idx="20" formatCode="General">
                  <c:v>103.8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Данные!$A$9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378160020849623E-2"/>
                  <c:y val="-2.3864491947621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81261402137063E-2"/>
                  <c:y val="-2.2063398215725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56450351837348E-2"/>
                  <c:y val="-2.206341972526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256450351837372E-2"/>
                  <c:y val="-2.383500293974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46885587698723E-2"/>
                  <c:y val="2.2775991425509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075058639562158E-2"/>
                  <c:y val="2.0989639156841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075058639562158E-2"/>
                  <c:y val="1.741693461950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30190499057047E-2"/>
                  <c:y val="1.5733825072509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7571745411890633E-2"/>
                  <c:y val="-7.63701707097933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921672320279744E-2"/>
                  <c:y val="-2.71068407445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924815103303076E-2"/>
                  <c:y val="-1.9065238204447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6040884213665258E-2"/>
                  <c:y val="-1.4926192478367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8858380583584207E-2"/>
                  <c:y val="-2.188281529117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6047539600943159E-2"/>
                  <c:y val="-2.0096463022508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6956663408276312E-2"/>
                  <c:y val="-3.5598851114484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202099737532809E-2"/>
                  <c:y val="-3.005085529357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4349951124144673E-2"/>
                  <c:y val="2.3578217771322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310876096499668E-2"/>
                  <c:y val="-2.635228848821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2481431023468107E-3"/>
                  <c:y val="-2.2653721682847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Данные!$B$5:$AH$6</c:f>
              <c:multiLvlStrCache>
                <c:ptCount val="21"/>
                <c:lvl>
                  <c:pt idx="0">
                    <c:v>январь</c:v>
                  </c:pt>
                  <c:pt idx="1">
                    <c:v>январь-февраль</c:v>
                  </c:pt>
                  <c:pt idx="2">
                    <c:v>январь-март</c:v>
                  </c:pt>
                  <c:pt idx="3">
                    <c:v>январь-апрель</c:v>
                  </c:pt>
                  <c:pt idx="4">
                    <c:v>январь-май</c:v>
                  </c:pt>
                  <c:pt idx="5">
                    <c:v>январь-июнь</c:v>
                  </c:pt>
                  <c:pt idx="6">
                    <c:v>январь-июль</c:v>
                  </c:pt>
                  <c:pt idx="7">
                    <c:v>январь-август</c:v>
                  </c:pt>
                  <c:pt idx="8">
                    <c:v>январь-сентябрь</c:v>
                  </c:pt>
                  <c:pt idx="9">
                    <c:v>январь-октябрь</c:v>
                  </c:pt>
                  <c:pt idx="10">
                    <c:v>январь-ноябрь</c:v>
                  </c:pt>
                  <c:pt idx="11">
                    <c:v>январь-декабрь</c:v>
                  </c:pt>
                  <c:pt idx="12">
                    <c:v>январь</c:v>
                  </c:pt>
                  <c:pt idx="13">
                    <c:v>январь-февраль</c:v>
                  </c:pt>
                  <c:pt idx="14">
                    <c:v>январь-март</c:v>
                  </c:pt>
                  <c:pt idx="15">
                    <c:v>январь-апрель</c:v>
                  </c:pt>
                  <c:pt idx="16">
                    <c:v>январь-май</c:v>
                  </c:pt>
                  <c:pt idx="17">
                    <c:v>январь-июнь</c:v>
                  </c:pt>
                  <c:pt idx="18">
                    <c:v>январь-июль</c:v>
                  </c:pt>
                  <c:pt idx="19">
                    <c:v>январь-август</c:v>
                  </c:pt>
                  <c:pt idx="20">
                    <c:v>январь-сентябрь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Данные!$B$9:$AH$9</c:f>
              <c:numCache>
                <c:formatCode>0.0</c:formatCode>
                <c:ptCount val="21"/>
                <c:pt idx="0">
                  <c:v>105.7</c:v>
                </c:pt>
                <c:pt idx="1">
                  <c:v>105.5</c:v>
                </c:pt>
                <c:pt idx="2">
                  <c:v>104.3</c:v>
                </c:pt>
                <c:pt idx="3">
                  <c:v>103.3</c:v>
                </c:pt>
                <c:pt idx="4">
                  <c:v>103.1</c:v>
                </c:pt>
                <c:pt idx="5">
                  <c:v>102.8</c:v>
                </c:pt>
                <c:pt idx="6">
                  <c:v>103</c:v>
                </c:pt>
                <c:pt idx="7" formatCode="General">
                  <c:v>102.8</c:v>
                </c:pt>
                <c:pt idx="8" formatCode="General">
                  <c:v>102.7</c:v>
                </c:pt>
                <c:pt idx="9">
                  <c:v>102.9</c:v>
                </c:pt>
                <c:pt idx="10" formatCode="General">
                  <c:v>105.6</c:v>
                </c:pt>
                <c:pt idx="11" formatCode="General">
                  <c:v>107.1</c:v>
                </c:pt>
                <c:pt idx="12">
                  <c:v>102.4</c:v>
                </c:pt>
                <c:pt idx="13">
                  <c:v>102.5</c:v>
                </c:pt>
                <c:pt idx="14">
                  <c:v>103</c:v>
                </c:pt>
                <c:pt idx="15">
                  <c:v>104</c:v>
                </c:pt>
                <c:pt idx="16" formatCode="General">
                  <c:v>103.1</c:v>
                </c:pt>
                <c:pt idx="17" formatCode="General">
                  <c:v>103.3</c:v>
                </c:pt>
                <c:pt idx="18" formatCode="General">
                  <c:v>103.4</c:v>
                </c:pt>
                <c:pt idx="19" formatCode="General">
                  <c:v>103.9</c:v>
                </c:pt>
                <c:pt idx="20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27072"/>
        <c:axId val="99845248"/>
      </c:lineChart>
      <c:catAx>
        <c:axId val="99827072"/>
        <c:scaling>
          <c:orientation val="minMax"/>
        </c:scaling>
        <c:delete val="0"/>
        <c:axPos val="b"/>
        <c:majorGridlines>
          <c:spPr>
            <a:ln w="12700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845248"/>
        <c:crossesAt val="99"/>
        <c:auto val="0"/>
        <c:lblAlgn val="ctr"/>
        <c:lblOffset val="100"/>
        <c:tickLblSkip val="1"/>
        <c:tickMarkSkip val="1"/>
        <c:noMultiLvlLbl val="0"/>
      </c:catAx>
      <c:valAx>
        <c:axId val="99845248"/>
        <c:scaling>
          <c:orientation val="minMax"/>
          <c:max val="108"/>
          <c:min val="99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5.5392145521476806E-3"/>
              <c:y val="6.4724919093851127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82707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9461450484950194E-2"/>
          <c:y val="0.90938598467815779"/>
          <c:w val="0.85308562188786141"/>
          <c:h val="3.467406380027737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Оборот розничной торговли за 9 месяцев 2019 года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94646413203422E-2"/>
          <c:y val="9.4187122519964098E-2"/>
          <c:w val="0.84356389216051331"/>
          <c:h val="0.46175426353409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данные!$B$4</c:f>
              <c:strCache>
                <c:ptCount val="1"/>
                <c:pt idx="0">
                  <c:v>Оборот розничной торговли на душу населения, тыс. рублей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 w="19050"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lin ang="0" scaled="1"/>
              </a:gradFill>
              <a:ln w="19050">
                <a:solidFill>
                  <a:srgbClr val="FFC000"/>
                </a:solidFill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</a:gra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3646142592831634E-3"/>
                  <c:y val="2.0460909959476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179728317659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данные!$A$5:$A$18</c:f>
              <c:strCache>
                <c:ptCount val="14"/>
                <c:pt idx="0">
                  <c:v>Нижегородская область</c:v>
                </c:pt>
                <c:pt idx="1">
                  <c:v>Республика Татарстан</c:v>
                </c:pt>
                <c:pt idx="2">
                  <c:v>Пермский край</c:v>
                </c:pt>
                <c:pt idx="3">
                  <c:v>Самарская область</c:v>
                </c:pt>
                <c:pt idx="4">
                  <c:v>Республика Башкортостан</c:v>
                </c:pt>
                <c:pt idx="5">
                  <c:v>Пензенская область</c:v>
                </c:pt>
                <c:pt idx="6">
                  <c:v>Оренбургская область</c:v>
                </c:pt>
                <c:pt idx="7">
                  <c:v>Кировская область</c:v>
                </c:pt>
                <c:pt idx="8">
                  <c:v>Ульяновская область</c:v>
                </c:pt>
                <c:pt idx="9">
                  <c:v>Удмуртская Республика</c:v>
                </c:pt>
                <c:pt idx="10">
                  <c:v>Саратовская область</c:v>
                </c:pt>
                <c:pt idx="11">
                  <c:v>Чувашская Республика</c:v>
                </c:pt>
                <c:pt idx="12">
                  <c:v>Республика  Марий Эл</c:v>
                </c:pt>
                <c:pt idx="13">
                  <c:v>Республика Мордовия</c:v>
                </c:pt>
              </c:strCache>
            </c:strRef>
          </c:cat>
          <c:val>
            <c:numRef>
              <c:f>данные!$B$5:$B$18</c:f>
              <c:numCache>
                <c:formatCode>0.0</c:formatCode>
                <c:ptCount val="14"/>
                <c:pt idx="0">
                  <c:v>178.9</c:v>
                </c:pt>
                <c:pt idx="1">
                  <c:v>177.1</c:v>
                </c:pt>
                <c:pt idx="2">
                  <c:v>158</c:v>
                </c:pt>
                <c:pt idx="3">
                  <c:v>157.69999999999999</c:v>
                </c:pt>
                <c:pt idx="4">
                  <c:v>156.80000000000001</c:v>
                </c:pt>
                <c:pt idx="5">
                  <c:v>123.9</c:v>
                </c:pt>
                <c:pt idx="6">
                  <c:v>122.1</c:v>
                </c:pt>
                <c:pt idx="7">
                  <c:v>119.4</c:v>
                </c:pt>
                <c:pt idx="8" formatCode="General">
                  <c:v>117.9</c:v>
                </c:pt>
                <c:pt idx="9">
                  <c:v>117.2</c:v>
                </c:pt>
                <c:pt idx="10">
                  <c:v>112.3</c:v>
                </c:pt>
                <c:pt idx="11" formatCode="General">
                  <c:v>99.5</c:v>
                </c:pt>
                <c:pt idx="12" formatCode="General">
                  <c:v>98.4</c:v>
                </c:pt>
                <c:pt idx="13">
                  <c:v>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13320704"/>
        <c:axId val="113322240"/>
      </c:barChart>
      <c:lineChart>
        <c:grouping val="standard"/>
        <c:varyColors val="0"/>
        <c:ser>
          <c:idx val="1"/>
          <c:order val="1"/>
          <c:tx>
            <c:strRef>
              <c:f>данные!$C$4</c:f>
              <c:strCache>
                <c:ptCount val="1"/>
                <c:pt idx="0">
                  <c:v>в % к соответствующему периоду 2018 г. в сопоставимых ценах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386646142108389E-2"/>
                  <c:y val="-3.1691884909370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87526472169091E-2"/>
                  <c:y val="-3.1723057714402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99990421048722E-2"/>
                  <c:y val="-2.0726774840886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5438164371575E-2"/>
                  <c:y val="-1.91963028805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899768158458188E-2"/>
                  <c:y val="-2.6957602086573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121141102406942E-2"/>
                  <c:y val="-2.5562728125220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634359344173774E-2"/>
                  <c:y val="-2.4957418825201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20613526447863E-2"/>
                  <c:y val="-2.965754824981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74296884225835E-2"/>
                  <c:y val="-2.6714284111628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774296884225835E-2"/>
                  <c:y val="-2.6714284111628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487497585081807E-2"/>
                  <c:y val="-1.91963028805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640812455130562E-2"/>
                  <c:y val="-2.8096646233422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632688655561896E-2"/>
                  <c:y val="-2.0693990780595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008550021229758E-2"/>
                  <c:y val="-3.0110923797158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данные!$A$5:$A$18</c:f>
              <c:strCache>
                <c:ptCount val="14"/>
                <c:pt idx="0">
                  <c:v>Нижегородская область</c:v>
                </c:pt>
                <c:pt idx="1">
                  <c:v>Республика Татарстан</c:v>
                </c:pt>
                <c:pt idx="2">
                  <c:v>Пермский край</c:v>
                </c:pt>
                <c:pt idx="3">
                  <c:v>Самарская область</c:v>
                </c:pt>
                <c:pt idx="4">
                  <c:v>Республика Башкортостан</c:v>
                </c:pt>
                <c:pt idx="5">
                  <c:v>Пензенская область</c:v>
                </c:pt>
                <c:pt idx="6">
                  <c:v>Оренбургская область</c:v>
                </c:pt>
                <c:pt idx="7">
                  <c:v>Кировская область</c:v>
                </c:pt>
                <c:pt idx="8">
                  <c:v>Ульяновская область</c:v>
                </c:pt>
                <c:pt idx="9">
                  <c:v>Удмуртская Республика</c:v>
                </c:pt>
                <c:pt idx="10">
                  <c:v>Саратовская область</c:v>
                </c:pt>
                <c:pt idx="11">
                  <c:v>Чувашская Республика</c:v>
                </c:pt>
                <c:pt idx="12">
                  <c:v>Республика  Марий Эл</c:v>
                </c:pt>
                <c:pt idx="13">
                  <c:v>Республика Мордовия</c:v>
                </c:pt>
              </c:strCache>
            </c:strRef>
          </c:cat>
          <c:val>
            <c:numRef>
              <c:f>данные!$C$5:$C$18</c:f>
              <c:numCache>
                <c:formatCode>0.0</c:formatCode>
                <c:ptCount val="14"/>
                <c:pt idx="0">
                  <c:v>101.4</c:v>
                </c:pt>
                <c:pt idx="1">
                  <c:v>100.1</c:v>
                </c:pt>
                <c:pt idx="2">
                  <c:v>100.7</c:v>
                </c:pt>
                <c:pt idx="3">
                  <c:v>101.1</c:v>
                </c:pt>
                <c:pt idx="4">
                  <c:v>100.8</c:v>
                </c:pt>
                <c:pt idx="5">
                  <c:v>102.8</c:v>
                </c:pt>
                <c:pt idx="6">
                  <c:v>102.3</c:v>
                </c:pt>
                <c:pt idx="7">
                  <c:v>101</c:v>
                </c:pt>
                <c:pt idx="8">
                  <c:v>102.3</c:v>
                </c:pt>
                <c:pt idx="9">
                  <c:v>101.1</c:v>
                </c:pt>
                <c:pt idx="10">
                  <c:v>100.5</c:v>
                </c:pt>
                <c:pt idx="11">
                  <c:v>103.8</c:v>
                </c:pt>
                <c:pt idx="12">
                  <c:v>100.1</c:v>
                </c:pt>
                <c:pt idx="13">
                  <c:v>102.8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65376"/>
        <c:axId val="113366912"/>
      </c:lineChart>
      <c:catAx>
        <c:axId val="1133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322240"/>
        <c:crossesAt val="0"/>
        <c:auto val="1"/>
        <c:lblAlgn val="ctr"/>
        <c:lblOffset val="100"/>
        <c:noMultiLvlLbl val="0"/>
      </c:catAx>
      <c:valAx>
        <c:axId val="113322240"/>
        <c:scaling>
          <c:orientation val="minMax"/>
          <c:max val="220"/>
          <c:min val="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000"/>
                  <a:t>тысяч рублей</a:t>
                </a:r>
              </a:p>
            </c:rich>
          </c:tx>
          <c:layout>
            <c:manualLayout>
              <c:xMode val="edge"/>
              <c:yMode val="edge"/>
              <c:x val="1.1745484126576718E-2"/>
              <c:y val="0.2271468029847054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solidFill>
            <a:srgbClr val="FFFFFF"/>
          </a:solidFill>
          <a:ln>
            <a:solidFill>
              <a:srgbClr val="0070C0">
                <a:alpha val="40000"/>
              </a:srgbClr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320704"/>
        <c:crosses val="autoZero"/>
        <c:crossBetween val="between"/>
        <c:majorUnit val="20"/>
      </c:valAx>
      <c:catAx>
        <c:axId val="11336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366912"/>
        <c:crosses val="autoZero"/>
        <c:auto val="1"/>
        <c:lblAlgn val="ctr"/>
        <c:lblOffset val="100"/>
        <c:noMultiLvlLbl val="0"/>
      </c:catAx>
      <c:valAx>
        <c:axId val="113366912"/>
        <c:scaling>
          <c:orientation val="minMax"/>
          <c:max val="105"/>
          <c:min val="5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000"/>
                  <a:t>процентов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rgbClr val="800606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C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365376"/>
        <c:crosses val="max"/>
        <c:crossBetween val="between"/>
        <c:majorUnit val="10"/>
      </c:valAx>
      <c:spPr>
        <a:ln>
          <a:solidFill>
            <a:schemeClr val="accent1">
              <a:lumMod val="20000"/>
              <a:lumOff val="8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0206803213932762E-3"/>
          <c:y val="0.84902914622583181"/>
          <c:w val="0.99497931967860676"/>
          <c:h val="4.7021973038710474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Стоимость условного (минимального) набора продуктов питания </a:t>
            </a:r>
            <a:b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по регионам Приволжского федерального округа в сентябре 2019 г.</a:t>
            </a:r>
            <a:b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0">
                <a:latin typeface="Arial" panose="020B0604020202020204" pitchFamily="34" charset="0"/>
                <a:cs typeface="Arial" panose="020B0604020202020204" pitchFamily="34" charset="0"/>
              </a:rPr>
              <a:t>(рублей)</a:t>
            </a:r>
          </a:p>
        </c:rich>
      </c:tx>
      <c:layout>
        <c:manualLayout>
          <c:xMode val="edge"/>
          <c:yMode val="edge"/>
          <c:x val="0.24602787882099936"/>
          <c:y val="7.24358030825580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307601795184588E-2"/>
          <c:y val="9.4017722706291801E-2"/>
          <c:w val="0.90867231731356235"/>
          <c:h val="0.52093879330914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3"/>
            <c:invertIfNegative val="0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Данные!$B$2:$B$15</c:f>
              <c:strCache>
                <c:ptCount val="14"/>
                <c:pt idx="0">
                  <c:v>Республика Мордовия</c:v>
                </c:pt>
                <c:pt idx="1">
                  <c:v>Саратовская область</c:v>
                </c:pt>
                <c:pt idx="2">
                  <c:v>Пензенская область</c:v>
                </c:pt>
                <c:pt idx="3">
                  <c:v>Республика Татарстан</c:v>
                </c:pt>
                <c:pt idx="4">
                  <c:v>Чувашская Республика</c:v>
                </c:pt>
                <c:pt idx="5">
                  <c:v>Республика Марий Эл</c:v>
                </c:pt>
                <c:pt idx="6">
                  <c:v>Удмуртская Республика</c:v>
                </c:pt>
                <c:pt idx="7">
                  <c:v>Кировская область</c:v>
                </c:pt>
                <c:pt idx="8">
                  <c:v>Оренбургская область</c:v>
                </c:pt>
                <c:pt idx="9">
                  <c:v>Ульяновская область</c:v>
                </c:pt>
                <c:pt idx="10">
                  <c:v>Республика Башкортостан</c:v>
                </c:pt>
                <c:pt idx="11">
                  <c:v>Нижегородская область</c:v>
                </c:pt>
                <c:pt idx="12">
                  <c:v>Пермский край</c:v>
                </c:pt>
                <c:pt idx="13">
                  <c:v>Самарская область</c:v>
                </c:pt>
              </c:strCache>
            </c:strRef>
          </c:cat>
          <c:val>
            <c:numRef>
              <c:f>Данные!$C$2:$C$15</c:f>
              <c:numCache>
                <c:formatCode>General</c:formatCode>
                <c:ptCount val="14"/>
                <c:pt idx="0">
                  <c:v>3321.11</c:v>
                </c:pt>
                <c:pt idx="1">
                  <c:v>3324.79</c:v>
                </c:pt>
                <c:pt idx="2">
                  <c:v>3389.9</c:v>
                </c:pt>
                <c:pt idx="3">
                  <c:v>3466.83</c:v>
                </c:pt>
                <c:pt idx="4">
                  <c:v>3490.33</c:v>
                </c:pt>
                <c:pt idx="5">
                  <c:v>3532.02</c:v>
                </c:pt>
                <c:pt idx="6">
                  <c:v>3563.34</c:v>
                </c:pt>
                <c:pt idx="7">
                  <c:v>3568.18</c:v>
                </c:pt>
                <c:pt idx="8">
                  <c:v>3588.14</c:v>
                </c:pt>
                <c:pt idx="9">
                  <c:v>3639.05</c:v>
                </c:pt>
                <c:pt idx="10">
                  <c:v>3651.53</c:v>
                </c:pt>
                <c:pt idx="11">
                  <c:v>3790.5</c:v>
                </c:pt>
                <c:pt idx="12">
                  <c:v>3811.99</c:v>
                </c:pt>
                <c:pt idx="13">
                  <c:v>3938.12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7"/>
        <c:axId val="113894528"/>
        <c:axId val="113896064"/>
      </c:barChart>
      <c:catAx>
        <c:axId val="11389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3896064"/>
        <c:crosses val="autoZero"/>
        <c:auto val="1"/>
        <c:lblAlgn val="ctr"/>
        <c:lblOffset val="100"/>
        <c:noMultiLvlLbl val="0"/>
      </c:catAx>
      <c:valAx>
        <c:axId val="113896064"/>
        <c:scaling>
          <c:orientation val="minMax"/>
          <c:max val="4000"/>
          <c:min val="33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3894528"/>
        <c:crosses val="autoZero"/>
        <c:crossBetween val="between"/>
        <c:majorUnit val="100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w="152400" h="50800" prst="softRound"/>
      <a:bevelB w="101600" prst="riblet"/>
    </a:sp3d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Динамика индекса потребительских цен по Пензенской области  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 сравнении с Российской Федерацией в январе-сентябре 2019 г. 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(в процентах к декабрю предыдущего года)</a:t>
            </a:r>
          </a:p>
        </c:rich>
      </c:tx>
      <c:layout>
        <c:manualLayout>
          <c:xMode val="edge"/>
          <c:yMode val="edge"/>
          <c:x val="0.21998447069116364"/>
          <c:y val="5.9254787125539811E-2"/>
        </c:manualLayout>
      </c:layout>
      <c:overlay val="0"/>
      <c:spPr>
        <a:noFill/>
        <a:ln w="25400">
          <a:noFill/>
        </a:ln>
      </c:spPr>
    </c:title>
    <c:autoTitleDeleted val="0"/>
    <c:view3D>
      <c:rotX val="2"/>
      <c:hPercent val="90"/>
      <c:rotY val="340"/>
      <c:depthPercent val="100"/>
      <c:rAngAx val="0"/>
      <c:perspective val="0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180360721442889E-3"/>
          <c:y val="0.11808669656203288"/>
          <c:w val="0.94889779559118237"/>
          <c:h val="0.729945191828599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Данные!$C$4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009900"/>
            </a:solidFill>
            <a:ln w="12700">
              <a:solidFill>
                <a:srgbClr val="33996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20183549402923E-2"/>
                  <c:y val="-1.993107947417774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4906674086377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02404809619238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218776183613831E-3"/>
                  <c:y val="-3.99092959120311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848980153011526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109388091806916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Данные!$B$5:$B$13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Данные!$C$5:$C$13</c:f>
              <c:numCache>
                <c:formatCode>0.0</c:formatCode>
                <c:ptCount val="9"/>
                <c:pt idx="0">
                  <c:v>101</c:v>
                </c:pt>
                <c:pt idx="1">
                  <c:v>101.5</c:v>
                </c:pt>
                <c:pt idx="2">
                  <c:v>101.8</c:v>
                </c:pt>
                <c:pt idx="3">
                  <c:v>102.1</c:v>
                </c:pt>
                <c:pt idx="4">
                  <c:v>102.4</c:v>
                </c:pt>
                <c:pt idx="5">
                  <c:v>102.5</c:v>
                </c:pt>
                <c:pt idx="6">
                  <c:v>102.7</c:v>
                </c:pt>
                <c:pt idx="7">
                  <c:v>102.4</c:v>
                </c:pt>
                <c:pt idx="8">
                  <c:v>102.3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Данные!$D$4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60320641282564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921425498180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92142549818018E-2"/>
                  <c:y val="3.9909295912031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369796030602305E-2"/>
                  <c:y val="3.65830986416179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706775633662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3697960306023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695836824481844E-2"/>
                  <c:y val="3.9909295912031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3697960306023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3697960306023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Данные!$B$5:$B$13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Данные!$D$5:$D$13</c:f>
              <c:numCache>
                <c:formatCode>0.0</c:formatCode>
                <c:ptCount val="9"/>
                <c:pt idx="0">
                  <c:v>101</c:v>
                </c:pt>
                <c:pt idx="1">
                  <c:v>101.4</c:v>
                </c:pt>
                <c:pt idx="2">
                  <c:v>101.6</c:v>
                </c:pt>
                <c:pt idx="3">
                  <c:v>101.8</c:v>
                </c:pt>
                <c:pt idx="4">
                  <c:v>102.2</c:v>
                </c:pt>
                <c:pt idx="5">
                  <c:v>102.2</c:v>
                </c:pt>
                <c:pt idx="6">
                  <c:v>102.5</c:v>
                </c:pt>
                <c:pt idx="7">
                  <c:v>102.2</c:v>
                </c:pt>
                <c:pt idx="8">
                  <c:v>101.9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184576"/>
        <c:axId val="114186112"/>
        <c:axId val="113885184"/>
      </c:bar3DChart>
      <c:catAx>
        <c:axId val="1141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18611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14186112"/>
        <c:scaling>
          <c:orientation val="minMax"/>
          <c:max val="103"/>
          <c:min val="100"/>
        </c:scaling>
        <c:delete val="0"/>
        <c:axPos val="r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184576"/>
        <c:crosses val="max"/>
        <c:crossBetween val="between"/>
        <c:majorUnit val="0.5"/>
      </c:valAx>
      <c:serAx>
        <c:axId val="113885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186112"/>
        <c:crosses val="autoZero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527718482206012"/>
          <c:y val="0.87742896773820522"/>
          <c:w val="0.40994615972611081"/>
          <c:h val="3.224152603091678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Изменение задолженности по заработной плате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(по организациям, не относящимся к субъектам малого предпринимательства)</a:t>
            </a:r>
          </a:p>
        </c:rich>
      </c:tx>
      <c:layout>
        <c:manualLayout>
          <c:xMode val="edge"/>
          <c:yMode val="edge"/>
          <c:x val="0.20986360721985886"/>
          <c:y val="5.80043475527773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107030430220357E-2"/>
          <c:y val="0.11052236766934102"/>
          <c:w val="0.90800979363413781"/>
          <c:h val="0.72481921989153619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FFFF00"/>
            </a:solidFill>
            <a:ln w="38100">
              <a:solidFill>
                <a:srgbClr val="008000"/>
              </a:solidFill>
              <a:prstDash val="solid"/>
            </a:ln>
          </c:spPr>
          <c:dLbls>
            <c:dLbl>
              <c:idx val="0"/>
              <c:layout>
                <c:manualLayout>
                  <c:x val="-1.818817768450507E-2"/>
                  <c:y val="-7.99158780231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981811822315496E-3"/>
                  <c:y val="-0.33438485804416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89996502273523E-2"/>
                  <c:y val="-8.412197686645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954529555788739E-3"/>
                  <c:y val="-7.781282860147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92007557292485E-3"/>
                  <c:y val="-6.729758149316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981811822315496E-3"/>
                  <c:y val="-6.098843322818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150368033648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7.360672975814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7.99158780231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7.781282860147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973819379607976E-3"/>
                  <c:y val="-7.360672975814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981811822315496E-3"/>
                  <c:y val="-7.360672975814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6.5194532071503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0259879145182953E-16"/>
                  <c:y val="-8.201892744479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0.10094637223974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5.5963623644630991E-3"/>
                  <c:y val="-7.150368033648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anchor="t" anchorCtr="0"/>
              <a:lstStyle/>
              <a:p>
                <a:pPr>
                  <a:defRPr sz="1100" b="1"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Данные!$A$1:$B$14</c:f>
              <c:multiLvlStrCache>
                <c:ptCount val="13"/>
                <c:lvl>
                  <c:pt idx="0">
                    <c:v>на 1 
января</c:v>
                  </c:pt>
                  <c:pt idx="1">
                    <c:v>на 1 
апреля</c:v>
                  </c:pt>
                  <c:pt idx="2">
                    <c:v>на 1 
июля</c:v>
                  </c:pt>
                  <c:pt idx="3">
                    <c:v>на 1 
октября</c:v>
                  </c:pt>
                  <c:pt idx="4">
                    <c:v>на 1 
января</c:v>
                  </c:pt>
                  <c:pt idx="5">
                    <c:v>на 1 
февраля</c:v>
                  </c:pt>
                  <c:pt idx="6">
                    <c:v>на 1 
марта</c:v>
                  </c:pt>
                  <c:pt idx="7">
                    <c:v>на 1 
апреля</c:v>
                  </c:pt>
                  <c:pt idx="8">
                    <c:v>на 1 
мая</c:v>
                  </c:pt>
                  <c:pt idx="9">
                    <c:v>на 1 
июня</c:v>
                  </c:pt>
                  <c:pt idx="10">
                    <c:v>на 1 
июля</c:v>
                  </c:pt>
                  <c:pt idx="11">
                    <c:v>на 1 
августа</c:v>
                  </c:pt>
                  <c:pt idx="12">
                    <c:v>на 1 
октября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</c:lvl>
              </c:multiLvlStrCache>
            </c:multiLvlStrRef>
          </c:cat>
          <c:val>
            <c:numRef>
              <c:f>Данные!$C$1:$C$13</c:f>
              <c:numCache>
                <c:formatCode>0.0</c:formatCode>
                <c:ptCount val="13"/>
                <c:pt idx="0">
                  <c:v>5</c:v>
                </c:pt>
                <c:pt idx="1">
                  <c:v>29.8</c:v>
                </c:pt>
                <c:pt idx="2">
                  <c:v>5</c:v>
                </c:pt>
                <c:pt idx="3">
                  <c:v>4.4000000000000004</c:v>
                </c:pt>
                <c:pt idx="4">
                  <c:v>3.4</c:v>
                </c:pt>
                <c:pt idx="5">
                  <c:v>3.4</c:v>
                </c:pt>
                <c:pt idx="6">
                  <c:v>4.4000000000000004</c:v>
                </c:pt>
                <c:pt idx="7">
                  <c:v>4.7</c:v>
                </c:pt>
                <c:pt idx="8">
                  <c:v>4.867</c:v>
                </c:pt>
                <c:pt idx="9">
                  <c:v>4.7709999999999999</c:v>
                </c:pt>
                <c:pt idx="10">
                  <c:v>3.43</c:v>
                </c:pt>
                <c:pt idx="11">
                  <c:v>5</c:v>
                </c:pt>
                <c:pt idx="1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700">
              <a:solidFill>
                <a:srgbClr val="008000"/>
              </a:solidFill>
              <a:prstDash val="solid"/>
            </a:ln>
          </c:spPr>
        </c:dropLines>
        <c:axId val="114894720"/>
        <c:axId val="114896256"/>
      </c:areaChart>
      <c:catAx>
        <c:axId val="11489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89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96256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миллионов рублей</a:t>
                </a:r>
              </a:p>
            </c:rich>
          </c:tx>
          <c:layout>
            <c:manualLayout>
              <c:xMode val="edge"/>
              <c:yMode val="edge"/>
              <c:x val="1.3641133263378805E-2"/>
              <c:y val="0.33573511512953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489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Родившиеся, умершие и естественный  прирост (убыль) населения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Пензенской области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(человек)</a:t>
            </a:r>
          </a:p>
        </c:rich>
      </c:tx>
      <c:layout>
        <c:manualLayout>
          <c:xMode val="edge"/>
          <c:yMode val="edge"/>
          <c:x val="0.20722635494155153"/>
          <c:y val="2.5456292026897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26036131774708E-2"/>
          <c:y val="7.3487083403984063E-2"/>
          <c:w val="0.88629117959617432"/>
          <c:h val="0.684438521899851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данные!$B$2</c:f>
              <c:strCache>
                <c:ptCount val="1"/>
                <c:pt idx="0">
                  <c:v>Родившиеся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E1E8FF" mc:Ignorable="a14" a14:legacySpreadsheetColorIndex="48">
                    <a:gamma/>
                    <a:tint val="61961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66FF" mc:Ignorable="a14" a14:legacySpreadsheetColorIndex="48"/>
                </a:gs>
                <a:gs pos="100000">
                  <a:srgbClr xmlns:mc="http://schemas.openxmlformats.org/markup-compatibility/2006" xmlns:a14="http://schemas.microsoft.com/office/drawing/2010/main" val="E1E8FF" mc:Ignorable="a14" a14:legacySpreadsheetColorIndex="48">
                    <a:gamma/>
                    <a:tint val="61961"/>
                    <a:invGamma/>
                  </a:srgbClr>
                </a:gs>
              </a:gsLst>
              <a:lin ang="2700000" scaled="0"/>
            </a:gradFill>
            <a:ln w="12700">
              <a:solidFill>
                <a:srgbClr val="3366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5651886500372361E-4"/>
                  <c:y val="-5.6741322320300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53082804075633E-3"/>
                  <c:y val="3.4412701294182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5079702444218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5.7636887608069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данные!$A$3:$A$4</c:f>
              <c:strCache>
                <c:ptCount val="2"/>
                <c:pt idx="0">
                  <c:v>Январь-сентябрь
 2018</c:v>
                </c:pt>
                <c:pt idx="1">
                  <c:v>Январь-сентябрь
 2019*</c:v>
                </c:pt>
              </c:strCache>
            </c:strRef>
          </c:cat>
          <c:val>
            <c:numRef>
              <c:f>данные!$B$3:$B$4</c:f>
              <c:numCache>
                <c:formatCode>General</c:formatCode>
                <c:ptCount val="2"/>
                <c:pt idx="0">
                  <c:v>8648</c:v>
                </c:pt>
                <c:pt idx="1">
                  <c:v>7822</c:v>
                </c:pt>
              </c:numCache>
            </c:numRef>
          </c:val>
        </c:ser>
        <c:ser>
          <c:idx val="0"/>
          <c:order val="1"/>
          <c:tx>
            <c:strRef>
              <c:f>данные!$D$2</c:f>
              <c:strCache>
                <c:ptCount val="1"/>
                <c:pt idx="0">
                  <c:v>Умершие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FF00"/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  <a:tileRect/>
            </a:gradFill>
            <a:ln w="127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1.2815985674479319E-3"/>
                  <c:y val="3.6710612902493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763688760806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390717136407391E-16"/>
                  <c:y val="1.152737752161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156947560323411E-7"/>
                  <c:y val="1.15273775216138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данные!$A$3:$A$4</c:f>
              <c:strCache>
                <c:ptCount val="2"/>
                <c:pt idx="0">
                  <c:v>Январь-сентябрь
 2018</c:v>
                </c:pt>
                <c:pt idx="1">
                  <c:v>Январь-сентябрь
 2019*</c:v>
                </c:pt>
              </c:strCache>
            </c:strRef>
          </c:cat>
          <c:val>
            <c:numRef>
              <c:f>данные!$D$3:$D$4</c:f>
              <c:numCache>
                <c:formatCode>General</c:formatCode>
                <c:ptCount val="2"/>
                <c:pt idx="0">
                  <c:v>14668</c:v>
                </c:pt>
                <c:pt idx="1">
                  <c:v>13757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axId val="107272448"/>
        <c:axId val="107291008"/>
      </c:barChart>
      <c:lineChart>
        <c:grouping val="standard"/>
        <c:varyColors val="0"/>
        <c:ser>
          <c:idx val="2"/>
          <c:order val="2"/>
          <c:tx>
            <c:strRef>
              <c:f>данные!$C$2</c:f>
              <c:strCache>
                <c:ptCount val="1"/>
                <c:pt idx="0">
                  <c:v>Естественный прирост (убыль)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006376195536661E-2"/>
                  <c:y val="-6.7243035542747354E-2"/>
                </c:manualLayout>
              </c:layout>
              <c:spPr>
                <a:solidFill>
                  <a:schemeClr val="bg1"/>
                </a:solidFill>
                <a:ln w="6350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38158434233976E-2"/>
                  <c:y val="-3.398413094616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53614567150439E-3"/>
                  <c:y val="2.3569583033746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059865391427563E-3"/>
                  <c:y val="-2.226659707882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264612114771519E-2"/>
                  <c:y val="-2.1193885346464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54159449516207E-2"/>
                  <c:y val="-3.6443153539525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094962359248131E-2"/>
                  <c:y val="-2.4426694501803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999263641460333E-2"/>
                  <c:y val="-2.5685931909808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029075005369368E-2"/>
                  <c:y val="3.1515389403115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560368848686745E-2"/>
                  <c:y val="2.998883377208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154473517590405E-2"/>
                  <c:y val="2.7516935320941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837052780729617E-2"/>
                  <c:y val="3.458213256484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75557917109458E-2"/>
                  <c:y val="4.2267050912583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75557917109458E-2"/>
                  <c:y val="2.497598463016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975557917109458E-2"/>
                  <c:y val="2.3054755043227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589443854055967E-2"/>
                  <c:y val="1.9212144591436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2589443854055863E-2"/>
                  <c:y val="1.7291066282420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данные!$B$2:$D$2</c:f>
              <c:strCache>
                <c:ptCount val="3"/>
                <c:pt idx="0">
                  <c:v>Родившиеся</c:v>
                </c:pt>
                <c:pt idx="1">
                  <c:v>Естественный прирост (убыль)</c:v>
                </c:pt>
                <c:pt idx="2">
                  <c:v>Умершие</c:v>
                </c:pt>
              </c:strCache>
            </c:strRef>
          </c:cat>
          <c:val>
            <c:numRef>
              <c:f>данные!$C$3:$C$4</c:f>
              <c:numCache>
                <c:formatCode>General</c:formatCode>
                <c:ptCount val="2"/>
                <c:pt idx="0">
                  <c:v>-6020</c:v>
                </c:pt>
                <c:pt idx="1">
                  <c:v>-5935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92544"/>
        <c:axId val="107294080"/>
      </c:lineChart>
      <c:catAx>
        <c:axId val="107272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910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729100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72448"/>
        <c:crosses val="autoZero"/>
        <c:crossBetween val="between"/>
      </c:valAx>
      <c:catAx>
        <c:axId val="107292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94080"/>
        <c:crosses val="autoZero"/>
        <c:auto val="0"/>
        <c:lblAlgn val="ctr"/>
        <c:lblOffset val="100"/>
        <c:noMultiLvlLbl val="0"/>
      </c:catAx>
      <c:valAx>
        <c:axId val="107294080"/>
        <c:scaling>
          <c:orientation val="minMax"/>
          <c:max val="-5080"/>
          <c:min val="-608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9254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3698193411264612"/>
          <c:y val="0.84005824199928891"/>
          <c:w val="0.59085375752047997"/>
          <c:h val="7.396930570998509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Динамика уровня заработной платы организаций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Пензенской области в  2019 г.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(по полному кругу организаций)</a:t>
            </a:r>
          </a:p>
        </c:rich>
      </c:tx>
      <c:layout>
        <c:manualLayout>
          <c:xMode val="edge"/>
          <c:yMode val="edge"/>
          <c:x val="0.28049081169761603"/>
          <c:y val="3.4262761090133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623678646934459E-2"/>
          <c:y val="0.13513513513513514"/>
          <c:w val="0.835799859055673"/>
          <c:h val="0.54812707444286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Данные!$C$1</c:f>
              <c:strCache>
                <c:ptCount val="1"/>
                <c:pt idx="0">
                  <c:v>Заработная плата, рублей</c:v>
                </c:pt>
              </c:strCache>
            </c:strRef>
          </c:tx>
          <c:spPr>
            <a:gradFill flip="none" rotWithShape="1">
              <a:gsLst>
                <a:gs pos="0">
                  <a:srgbClr val="0099FF"/>
                </a:gs>
                <a:gs pos="47100">
                  <a:srgbClr val="CCFFFF"/>
                </a:gs>
                <a:gs pos="100000">
                  <a:srgbClr val="0099FF"/>
                </a:gs>
              </a:gsLst>
              <a:path path="rect">
                <a:fillToRect l="100000" t="100000"/>
              </a:path>
              <a:tileRect r="-100000" b="-100000"/>
            </a:gradFill>
            <a:ln w="254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9868243709934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964841343623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3949478160506E-17"/>
                  <c:y val="3.793266951161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92213103383219E-3"/>
                  <c:y val="5.68990042674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793266951161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188865398167725E-3"/>
                  <c:y val="7.58653390232337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83298097251587E-3"/>
                  <c:y val="3.7931176099431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094432699083862E-3"/>
                  <c:y val="3.793266951161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095542496934184E-3"/>
                  <c:y val="5.68990042674253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335797912642024E-16"/>
                  <c:y val="-1.8967828167993936E-3"/>
                </c:manualLayout>
              </c:layout>
              <c:tx>
                <c:rich>
                  <a:bodyPr/>
                  <a:lstStyle/>
                  <a:p>
                    <a:r>
                      <a:t>29116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189975196017012E-3"/>
                  <c:y val="-3.793266951161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283298097251587E-3"/>
                  <c:y val="1.89648413436229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7.58653390232337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2283298097251587E-3"/>
                  <c:y val="-1.8966334755808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1.8967828167993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81888653981677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22832980972515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8189975196018045E-3"/>
                  <c:y val="-3.793266951161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8188865398167725E-3"/>
                  <c:y val="5.68990042674251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8188865398167725E-3"/>
                  <c:y val="-1.3276434329065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0335797912642024E-16"/>
                  <c:y val="-4.1725936462778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0335797912642024E-16"/>
                  <c:y val="-1.8966334755808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-2.4656235182550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66CC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Данные!$A$2:$B$9</c:f>
              <c:multiLvlStrCache>
                <c:ptCount val="8"/>
                <c:lvl>
                  <c:pt idx="0">
                    <c:v>январь</c:v>
                  </c:pt>
                  <c:pt idx="1">
                    <c:v>январь-февраль</c:v>
                  </c:pt>
                  <c:pt idx="2">
                    <c:v>январь-март</c:v>
                  </c:pt>
                  <c:pt idx="3">
                    <c:v>январь-апрель</c:v>
                  </c:pt>
                  <c:pt idx="4">
                    <c:v>январь-май</c:v>
                  </c:pt>
                  <c:pt idx="5">
                    <c:v>январь-июнь</c:v>
                  </c:pt>
                  <c:pt idx="6">
                    <c:v>январь-июль</c:v>
                  </c:pt>
                  <c:pt idx="7">
                    <c:v>январь-август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Данные!$C$2:$C$9</c:f>
              <c:numCache>
                <c:formatCode>0.0</c:formatCode>
                <c:ptCount val="8"/>
                <c:pt idx="0">
                  <c:v>27495.924090652148</c:v>
                </c:pt>
                <c:pt idx="1">
                  <c:v>27542.294534408673</c:v>
                </c:pt>
                <c:pt idx="2">
                  <c:v>27831.200000000001</c:v>
                </c:pt>
                <c:pt idx="3">
                  <c:v>28240.1</c:v>
                </c:pt>
                <c:pt idx="4">
                  <c:v>28831.5</c:v>
                </c:pt>
                <c:pt idx="5">
                  <c:v>29116.2</c:v>
                </c:pt>
                <c:pt idx="6">
                  <c:v>29302.3</c:v>
                </c:pt>
                <c:pt idx="7">
                  <c:v>29409.7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115018752"/>
        <c:axId val="115069696"/>
      </c:barChart>
      <c:lineChart>
        <c:grouping val="standard"/>
        <c:varyColors val="0"/>
        <c:ser>
          <c:idx val="0"/>
          <c:order val="1"/>
          <c:tx>
            <c:strRef>
              <c:f>Данные!$D$1</c:f>
              <c:strCache>
                <c:ptCount val="1"/>
                <c:pt idx="0">
                  <c:v>в % к соответствующему периоду предыдущего года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4"/>
            <c:bubble3D val="0"/>
          </c:dPt>
          <c:dLbls>
            <c:dLbl>
              <c:idx val="12"/>
              <c:layout>
                <c:manualLayout>
                  <c:x val="-2.8907681465820897E-2"/>
                  <c:y val="-2.513039355144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49823819591251E-2"/>
                  <c:y val="-2.513039355144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6088794926004126E-2"/>
                  <c:y val="-2.513039355144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t>110,5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Данные!$A$2:$B$9</c:f>
              <c:multiLvlStrCache>
                <c:ptCount val="8"/>
                <c:lvl>
                  <c:pt idx="0">
                    <c:v>январь</c:v>
                  </c:pt>
                  <c:pt idx="1">
                    <c:v>январь-февраль</c:v>
                  </c:pt>
                  <c:pt idx="2">
                    <c:v>январь-март</c:v>
                  </c:pt>
                  <c:pt idx="3">
                    <c:v>январь-апрель</c:v>
                  </c:pt>
                  <c:pt idx="4">
                    <c:v>январь-май</c:v>
                  </c:pt>
                  <c:pt idx="5">
                    <c:v>январь-июнь</c:v>
                  </c:pt>
                  <c:pt idx="6">
                    <c:v>январь-июль</c:v>
                  </c:pt>
                  <c:pt idx="7">
                    <c:v>январь-август</c:v>
                  </c:pt>
                </c:lvl>
                <c:lvl>
                  <c:pt idx="0">
                    <c:v>2019</c:v>
                  </c:pt>
                </c:lvl>
              </c:multiLvlStrCache>
            </c:multiLvlStrRef>
          </c:cat>
          <c:val>
            <c:numRef>
              <c:f>Данные!$D$2:$D$9</c:f>
              <c:numCache>
                <c:formatCode>0.0</c:formatCode>
                <c:ptCount val="8"/>
                <c:pt idx="0">
                  <c:v>107.21445366123245</c:v>
                </c:pt>
                <c:pt idx="1">
                  <c:v>107.59965310026813</c:v>
                </c:pt>
                <c:pt idx="2">
                  <c:v>107.5</c:v>
                </c:pt>
                <c:pt idx="3">
                  <c:v>107.3</c:v>
                </c:pt>
                <c:pt idx="4">
                  <c:v>107.4</c:v>
                </c:pt>
                <c:pt idx="5">
                  <c:v>106.9</c:v>
                </c:pt>
                <c:pt idx="6">
                  <c:v>106.7</c:v>
                </c:pt>
                <c:pt idx="7">
                  <c:v>106.2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71616"/>
        <c:axId val="115077504"/>
      </c:lineChart>
      <c:catAx>
        <c:axId val="115018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506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069696"/>
        <c:scaling>
          <c:orientation val="minMax"/>
          <c:max val="30000"/>
          <c:min val="200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рублей</a:t>
                </a:r>
              </a:p>
            </c:rich>
          </c:tx>
          <c:layout>
            <c:manualLayout>
              <c:xMode val="edge"/>
              <c:yMode val="edge"/>
              <c:x val="4.5502710681249406E-2"/>
              <c:y val="9.388335704125178E-2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5018752"/>
        <c:crosses val="autoZero"/>
        <c:crossBetween val="between"/>
        <c:majorUnit val="2000"/>
      </c:valAx>
      <c:catAx>
        <c:axId val="11507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5077504"/>
        <c:crosses val="autoZero"/>
        <c:auto val="0"/>
        <c:lblAlgn val="ctr"/>
        <c:lblOffset val="100"/>
        <c:noMultiLvlLbl val="0"/>
      </c:catAx>
      <c:valAx>
        <c:axId val="115077504"/>
        <c:scaling>
          <c:orientation val="minMax"/>
          <c:max val="128"/>
          <c:min val="1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90399571618029773"/>
              <c:y val="8.440018966334755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5071616"/>
        <c:crosses val="max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680056377730797"/>
          <c:y val="0.91038406827880514"/>
          <c:w val="0.68816067653276958"/>
          <c:h val="3.413940256045522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Среднемесячная номинальная начисленная заработная плата работников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по основным видам экономической деятельности за январь-август 2019 г.</a:t>
            </a:r>
          </a:p>
        </c:rich>
      </c:tx>
      <c:layout>
        <c:manualLayout>
          <c:xMode val="edge"/>
          <c:yMode val="edge"/>
          <c:x val="0.22932202602731935"/>
          <c:y val="3.59133616636089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317825687124575E-2"/>
          <c:y val="8.3259118472259933E-2"/>
          <c:w val="0.91054407795868064"/>
          <c:h val="0.4736597580474854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53B9FF"/>
                </a:gs>
                <a:gs pos="100000">
                  <a:srgbClr val="005CBF"/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 h="889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6"/>
              <c:layout>
                <c:manualLayout>
                  <c:x val="1.4199503017394391E-3"/>
                  <c:y val="-3.89974960026548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199503017394391E-3"/>
                  <c:y val="-1.9840407880049476E-3"/>
                </c:manualLayout>
              </c:layout>
              <c:numFmt formatCode="#,##0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1983849462906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5.596886596072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данные!$B$9:$B$20</c:f>
              <c:numCache>
                <c:formatCode>0.0</c:formatCode>
                <c:ptCount val="12"/>
                <c:pt idx="0">
                  <c:v>40236</c:v>
                </c:pt>
                <c:pt idx="1">
                  <c:v>38366</c:v>
                </c:pt>
                <c:pt idx="2">
                  <c:v>34007</c:v>
                </c:pt>
                <c:pt idx="3">
                  <c:v>33394</c:v>
                </c:pt>
                <c:pt idx="4">
                  <c:v>30344</c:v>
                </c:pt>
                <c:pt idx="5">
                  <c:v>30139</c:v>
                </c:pt>
                <c:pt idx="6" formatCode="0">
                  <c:v>29642</c:v>
                </c:pt>
                <c:pt idx="7">
                  <c:v>26116</c:v>
                </c:pt>
                <c:pt idx="8">
                  <c:v>25894</c:v>
                </c:pt>
                <c:pt idx="9">
                  <c:v>24627</c:v>
                </c:pt>
                <c:pt idx="10">
                  <c:v>22471</c:v>
                </c:pt>
                <c:pt idx="11">
                  <c:v>20100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14078464"/>
        <c:axId val="114080000"/>
      </c:barChart>
      <c:lineChart>
        <c:grouping val="standard"/>
        <c:varyColors val="0"/>
        <c:ser>
          <c:idx val="2"/>
          <c:order val="2"/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данные!$D$9:$D$20</c:f>
              <c:numCache>
                <c:formatCode>0</c:formatCode>
                <c:ptCount val="12"/>
                <c:pt idx="0">
                  <c:v>29409.7</c:v>
                </c:pt>
                <c:pt idx="1">
                  <c:v>29409.7</c:v>
                </c:pt>
                <c:pt idx="2">
                  <c:v>29409.7</c:v>
                </c:pt>
                <c:pt idx="3">
                  <c:v>29409.7</c:v>
                </c:pt>
                <c:pt idx="4">
                  <c:v>29409.7</c:v>
                </c:pt>
                <c:pt idx="5">
                  <c:v>29409.7</c:v>
                </c:pt>
                <c:pt idx="6">
                  <c:v>29409.7</c:v>
                </c:pt>
                <c:pt idx="7">
                  <c:v>29409.7</c:v>
                </c:pt>
                <c:pt idx="8">
                  <c:v>29409.7</c:v>
                </c:pt>
                <c:pt idx="9">
                  <c:v>29409.7</c:v>
                </c:pt>
                <c:pt idx="10">
                  <c:v>29409.7</c:v>
                </c:pt>
                <c:pt idx="11">
                  <c:v>29409.7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78464"/>
        <c:axId val="114080000"/>
      </c:lineChart>
      <c:lineChart>
        <c:grouping val="standard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dLbls>
            <c:numFmt formatCode="0" sourceLinked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данные!$C$9:$C$20</c:f>
              <c:numCache>
                <c:formatCode>0</c:formatCode>
                <c:ptCount val="12"/>
                <c:pt idx="0">
                  <c:v>5753</c:v>
                </c:pt>
                <c:pt idx="1">
                  <c:v>12757</c:v>
                </c:pt>
                <c:pt idx="2">
                  <c:v>9951</c:v>
                </c:pt>
                <c:pt idx="3">
                  <c:v>6528</c:v>
                </c:pt>
                <c:pt idx="4">
                  <c:v>66653</c:v>
                </c:pt>
                <c:pt idx="5">
                  <c:v>37052</c:v>
                </c:pt>
                <c:pt idx="6">
                  <c:v>35145</c:v>
                </c:pt>
                <c:pt idx="7">
                  <c:v>24124</c:v>
                </c:pt>
                <c:pt idx="8">
                  <c:v>53834</c:v>
                </c:pt>
                <c:pt idx="9">
                  <c:v>7329</c:v>
                </c:pt>
                <c:pt idx="10">
                  <c:v>5268</c:v>
                </c:pt>
                <c:pt idx="11">
                  <c:v>8451</c:v>
                </c:pt>
              </c:numCache>
            </c:numRef>
          </c:val>
          <c:smooth val="0"/>
        </c:ser>
        <c:ser>
          <c:idx val="3"/>
          <c:order val="3"/>
          <c:spPr>
            <a:ln w="66675">
              <a:noFill/>
            </a:ln>
          </c:spPr>
          <c:marker>
            <c:symbol val="none"/>
          </c:marker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'[1]Лист1 (3)'!$G$6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4"/>
          <c:order val="4"/>
          <c:spPr>
            <a:ln w="66675">
              <a:noFill/>
            </a:ln>
          </c:spPr>
          <c:marker>
            <c:symbol val="none"/>
          </c:marker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'2 графика'!$AD$12</c:f>
              <c:numCache>
                <c:formatCode>0</c:formatCode>
                <c:ptCount val="1"/>
              </c:numCache>
            </c:numRef>
          </c:val>
          <c:smooth val="0"/>
        </c:ser>
        <c:ser>
          <c:idx val="5"/>
          <c:order val="5"/>
          <c:spPr>
            <a:ln w="66675">
              <a:noFill/>
            </a:ln>
          </c:spPr>
          <c:marker>
            <c:symbol val="none"/>
          </c:marker>
          <c:cat>
            <c:strRef>
              <c:f>данные!$A$9:$A$20</c:f>
              <c:strCache>
                <c:ptCount val="12"/>
                <c:pt idx="0">
                  <c:v>Деятельность финансовая          
и страховая          </c:v>
                </c:pt>
                <c:pt idx="1">
                  <c:v>Деятельность профессиональ-        
ная, научная и техническая          </c:v>
                </c:pt>
                <c:pt idx="2">
                  <c:v>Обеспечение электрической         
энергией, газом и паром;         
кондиционирование воздуха          </c:v>
                </c:pt>
                <c:pt idx="3">
                  <c:v>Деятельность в области           
информации и связи          </c:v>
                </c:pt>
                <c:pt idx="4">
                  <c:v>Обрабатывающие         
производства          </c:v>
                </c:pt>
                <c:pt idx="5">
                  <c:v>Сельское, лесное хозяйство, охота,           
рыболовство и рыбоводство          </c:v>
                </c:pt>
                <c:pt idx="6">
                  <c:v>Деятельность в области здраво-          
охранения и социальных услуг          </c:v>
                </c:pt>
                <c:pt idx="7">
                  <c:v>Строительство          </c:v>
                </c:pt>
                <c:pt idx="8">
                  <c:v>Торговля оптовая и розничная;         
ремонт автотранспортных средств         
и мотоциклов         </c:v>
                </c:pt>
                <c:pt idx="9">
                  <c:v>Деятельность в области культуры,         
спорта, организации досуга         
и развлечений          </c:v>
                </c:pt>
                <c:pt idx="10">
                  <c:v>Деятельность гостиниц         
и предприятий общественного         
питания          </c:v>
                </c:pt>
                <c:pt idx="11">
                  <c:v>Деятельность по операциям с           
недвижимым имуществом          </c:v>
                </c:pt>
              </c:strCache>
            </c:strRef>
          </c:cat>
          <c:val>
            <c:numRef>
              <c:f>данные!$D$9</c:f>
              <c:numCache>
                <c:formatCode>0</c:formatCode>
                <c:ptCount val="1"/>
                <c:pt idx="0">
                  <c:v>29409.7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82176"/>
        <c:axId val="114083712"/>
      </c:lineChart>
      <c:catAx>
        <c:axId val="1140784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080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4080000"/>
        <c:scaling>
          <c:orientation val="minMax"/>
          <c:max val="42000"/>
          <c:min val="1000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рублей</a:t>
                </a:r>
              </a:p>
            </c:rich>
          </c:tx>
          <c:layout>
            <c:manualLayout>
              <c:xMode val="edge"/>
              <c:yMode val="edge"/>
              <c:x val="9.2392630851063449E-3"/>
              <c:y val="0.6072185041019388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078464"/>
        <c:crosses val="autoZero"/>
        <c:crossBetween val="between"/>
        <c:majorUnit val="5000"/>
        <c:minorUnit val="1000"/>
      </c:valAx>
      <c:catAx>
        <c:axId val="11408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4083712"/>
        <c:crosses val="autoZero"/>
        <c:auto val="1"/>
        <c:lblAlgn val="ctr"/>
        <c:lblOffset val="100"/>
        <c:noMultiLvlLbl val="0"/>
      </c:catAx>
      <c:valAx>
        <c:axId val="114083712"/>
        <c:scaling>
          <c:orientation val="minMax"/>
          <c:max val="1000000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082176"/>
        <c:crosses val="max"/>
        <c:crossBetween val="between"/>
        <c:majorUnit val="10000000"/>
        <c:minorUnit val="1000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Внешняя торговля Пензенской области (с учетом стран ЕАЭС)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782811218943191E-2"/>
          <c:y val="0.10708700118767146"/>
          <c:w val="0.8574910921425497"/>
          <c:h val="0.63605384337968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Данные!$A$3</c:f>
              <c:strCache>
                <c:ptCount val="1"/>
                <c:pt idx="0">
                  <c:v>Внешнеторговый оборот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</a:gradFill>
            <a:scene3d>
              <a:camera prst="orthographicFront"/>
              <a:lightRig rig="threePt" dir="t"/>
            </a:scene3d>
            <a:sp3d>
              <a:bevelT w="254000" h="2540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25938510665889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184397163120568E-3"/>
                  <c:y val="0.331877014196748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571,1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710355943471295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318,8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84397163121607E-3"/>
                  <c:y val="0.161974105904897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68816653472692E-7"/>
                  <c:y val="4.7374638855983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50000">
                    <a:schemeClr val="accent4">
                      <a:lumMod val="14000"/>
                      <a:lumOff val="86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</a:gradFill>
            </c:spPr>
            <c:txPr>
              <a:bodyPr anchor="ctr" anchorCtr="0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Январь-август
 2018</c:v>
                </c:pt>
                <c:pt idx="3">
                  <c:v>Январь-август
 2019</c:v>
                </c:pt>
              </c:strCache>
            </c:strRef>
          </c:cat>
          <c:val>
            <c:numRef>
              <c:f>Данные!$B$3:$E$3</c:f>
              <c:numCache>
                <c:formatCode>0.0</c:formatCode>
                <c:ptCount val="4"/>
                <c:pt idx="0">
                  <c:v>503.6</c:v>
                </c:pt>
                <c:pt idx="1">
                  <c:v>571.1</c:v>
                </c:pt>
                <c:pt idx="2">
                  <c:v>318.8</c:v>
                </c:pt>
                <c:pt idx="3">
                  <c:v>308.7</c:v>
                </c:pt>
              </c:numCache>
            </c:numRef>
          </c:val>
        </c:ser>
        <c:ser>
          <c:idx val="1"/>
          <c:order val="1"/>
          <c:tx>
            <c:strRef>
              <c:f>Данные!$A$4</c:f>
              <c:strCache>
                <c:ptCount val="1"/>
                <c:pt idx="0">
                  <c:v>экспорт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 prstMaterial="matte">
              <a:bevelT w="165100" prst="coolSlant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298</a:t>
                    </a:r>
                    <a:r>
                      <a:rPr lang="ru-RU"/>
                      <a:t>,</a:t>
                    </a:r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145,9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Январь-август
 2018</c:v>
                </c:pt>
                <c:pt idx="3">
                  <c:v>Январь-август
 2019</c:v>
                </c:pt>
              </c:strCache>
            </c:strRef>
          </c:cat>
          <c:val>
            <c:numRef>
              <c:f>Данные!$B$4:$E$4</c:f>
              <c:numCache>
                <c:formatCode>0.0</c:formatCode>
                <c:ptCount val="4"/>
                <c:pt idx="0">
                  <c:v>247.3</c:v>
                </c:pt>
                <c:pt idx="1">
                  <c:v>298.60000000000002</c:v>
                </c:pt>
                <c:pt idx="2">
                  <c:v>145.9</c:v>
                </c:pt>
                <c:pt idx="3">
                  <c:v>148.6</c:v>
                </c:pt>
              </c:numCache>
            </c:numRef>
          </c:val>
        </c:ser>
        <c:ser>
          <c:idx val="2"/>
          <c:order val="2"/>
          <c:tx>
            <c:strRef>
              <c:f>Данные!$A$5</c:f>
              <c:strCache>
                <c:ptCount val="1"/>
                <c:pt idx="0">
                  <c:v>импорт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0000">
                  <a:srgbClr val="00CC66">
                    <a:lumMod val="95000"/>
                    <a:lumOff val="5000"/>
                  </a:srgbClr>
                </a:gs>
                <a:gs pos="100000">
                  <a:srgbClr val="00B050"/>
                </a:gs>
              </a:gsLst>
              <a:lin ang="0" scaled="1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172,9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flip="none" rotWithShape="1">
                <a:gsLst>
                  <a:gs pos="0">
                    <a:srgbClr val="00B050">
                      <a:lumMod val="16000"/>
                      <a:lumOff val="84000"/>
                    </a:srgbClr>
                  </a:gs>
                  <a:gs pos="50000">
                    <a:srgbClr val="00B050">
                      <a:lumMod val="38000"/>
                      <a:lumOff val="62000"/>
                    </a:srgbClr>
                  </a:gs>
                  <a:gs pos="100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Январь-август
 2018</c:v>
                </c:pt>
                <c:pt idx="3">
                  <c:v>Январь-август
 2019</c:v>
                </c:pt>
              </c:strCache>
            </c:strRef>
          </c:cat>
          <c:val>
            <c:numRef>
              <c:f>Данные!$B$5:$E$5</c:f>
              <c:numCache>
                <c:formatCode>0.0</c:formatCode>
                <c:ptCount val="4"/>
                <c:pt idx="0">
                  <c:v>256.3</c:v>
                </c:pt>
                <c:pt idx="1">
                  <c:v>272.5</c:v>
                </c:pt>
                <c:pt idx="2">
                  <c:v>172.9</c:v>
                </c:pt>
                <c:pt idx="3">
                  <c:v>160.1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15435008"/>
        <c:axId val="115436544"/>
      </c:barChart>
      <c:lineChart>
        <c:grouping val="standard"/>
        <c:varyColors val="0"/>
        <c:ser>
          <c:idx val="3"/>
          <c:order val="3"/>
          <c:tx>
            <c:strRef>
              <c:f>Данные!$A$6</c:f>
              <c:strCache>
                <c:ptCount val="1"/>
                <c:pt idx="0">
                  <c:v>Количество стран - партнеров по экспорту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glow rad="63500">
                <a:schemeClr val="accent6">
                  <a:lumMod val="40000"/>
                  <a:lumOff val="60000"/>
                </a:schemeClr>
              </a:glow>
            </a:effectLst>
          </c:spPr>
          <c:marker>
            <c:symbol val="circle"/>
            <c:size val="19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  <a:effectLst>
                <a:glow rad="63500">
                  <a:schemeClr val="accent6">
                    <a:lumMod val="40000"/>
                    <a:lumOff val="60000"/>
                  </a:schemeClr>
                </a:glow>
              </a:effectLst>
            </c:spPr>
          </c:marker>
          <c:dPt>
            <c:idx val="2"/>
            <c:bubble3D val="0"/>
            <c:spPr>
              <a:ln w="38100">
                <a:solidFill>
                  <a:schemeClr val="accent2">
                    <a:lumMod val="75000"/>
                  </a:schemeClr>
                </a:solidFill>
                <a:prstDash val="sysDot"/>
              </a:ln>
              <a:effectLst>
                <a:glow rad="63500">
                  <a:schemeClr val="accent6">
                    <a:lumMod val="40000"/>
                    <a:lumOff val="60000"/>
                  </a:schemeClr>
                </a:glow>
              </a:effectLst>
            </c:spPr>
          </c:dPt>
          <c:dPt>
            <c:idx val="3"/>
            <c:bubble3D val="0"/>
            <c:spPr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glow rad="63500">
                  <a:schemeClr val="accent6">
                    <a:lumMod val="40000"/>
                    <a:lumOff val="60000"/>
                  </a:schemeClr>
                </a:glo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Данные!$B$2:$E$2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Январь-август
 2018</c:v>
                </c:pt>
                <c:pt idx="3">
                  <c:v>Январь-август
 2019</c:v>
                </c:pt>
              </c:strCache>
            </c:strRef>
          </c:cat>
          <c:val>
            <c:numRef>
              <c:f>Данные!$B$6:$E$6</c:f>
              <c:numCache>
                <c:formatCode>0</c:formatCode>
                <c:ptCount val="4"/>
                <c:pt idx="0">
                  <c:v>79</c:v>
                </c:pt>
                <c:pt idx="1">
                  <c:v>79</c:v>
                </c:pt>
                <c:pt idx="2">
                  <c:v>73</c:v>
                </c:pt>
                <c:pt idx="3">
                  <c:v>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44736"/>
        <c:axId val="115442816"/>
      </c:lineChart>
      <c:catAx>
        <c:axId val="11543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436544"/>
        <c:crosses val="autoZero"/>
        <c:auto val="1"/>
        <c:lblAlgn val="ctr"/>
        <c:lblOffset val="100"/>
        <c:noMultiLvlLbl val="0"/>
      </c:catAx>
      <c:valAx>
        <c:axId val="115436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миллионов долларов США</a:t>
                </a:r>
              </a:p>
            </c:rich>
          </c:tx>
          <c:layout>
            <c:manualLayout>
              <c:xMode val="edge"/>
              <c:yMode val="edge"/>
              <c:x val="5.4270288142697588E-3"/>
              <c:y val="0.277568640622339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435008"/>
        <c:crosses val="autoZero"/>
        <c:crossBetween val="between"/>
      </c:valAx>
      <c:valAx>
        <c:axId val="1154428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r>
                  <a:rPr lang="ru-RU" b="0">
                    <a:solidFill>
                      <a:schemeClr val="accent2">
                        <a:lumMod val="50000"/>
                      </a:schemeClr>
                    </a:solidFill>
                  </a:rPr>
                  <a:t>количество стран</a:t>
                </a:r>
              </a:p>
            </c:rich>
          </c:tx>
          <c:layout>
            <c:manualLayout>
              <c:xMode val="edge"/>
              <c:yMode val="edge"/>
              <c:x val="0.97517772608887943"/>
              <c:y val="0.3474239690663042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15444736"/>
        <c:crosses val="max"/>
        <c:crossBetween val="between"/>
      </c:valAx>
      <c:catAx>
        <c:axId val="115444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544281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0645780979505227E-2"/>
          <c:y val="0.8195727436849185"/>
          <c:w val="0.39883665605629082"/>
          <c:h val="0.1713984106363323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                   </a:t>
            </a: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Финансовый результат организаций Пензенской области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8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             </a:t>
            </a:r>
            <a:r>
              <a:rPr lang="ru-RU" sz="11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Прибыль                                                   </a:t>
            </a:r>
            <a:r>
              <a:rPr lang="ru-RU" sz="11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Убыток                                                    </a:t>
            </a:r>
          </a:p>
        </c:rich>
      </c:tx>
      <c:layout>
        <c:manualLayout>
          <c:xMode val="edge"/>
          <c:yMode val="edge"/>
          <c:x val="0.14670972371725871"/>
          <c:y val="7.9960019990004995E-3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29588726059405E-2"/>
          <c:y val="0.16810334989985323"/>
          <c:w val="0.85468245425188372"/>
          <c:h val="0.6451306362035141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Данные!$A$6</c:f>
              <c:strCache>
                <c:ptCount val="1"/>
                <c:pt idx="0">
                  <c:v>январь-август 2019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B05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4982,1</a:t>
                    </a:r>
                    <a:endParaRPr lang="en-US"/>
                  </a:p>
                </c:rich>
              </c:tx>
              <c:numFmt formatCode="#,##0.0" sourceLinked="0"/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Данные!$B$5:$D$5</c:f>
              <c:numCache>
                <c:formatCode>General</c:formatCode>
                <c:ptCount val="3"/>
              </c:numCache>
            </c:numRef>
          </c:cat>
          <c:val>
            <c:numRef>
              <c:f>Данные!$B$6:$D$6</c:f>
              <c:numCache>
                <c:formatCode>0.0</c:formatCode>
                <c:ptCount val="3"/>
                <c:pt idx="0">
                  <c:v>8989.6</c:v>
                </c:pt>
                <c:pt idx="1">
                  <c:v>-4007.5</c:v>
                </c:pt>
                <c:pt idx="2">
                  <c:v>4982.1000000000004</c:v>
                </c:pt>
              </c:numCache>
            </c:numRef>
          </c:val>
        </c:ser>
        <c:ser>
          <c:idx val="0"/>
          <c:order val="1"/>
          <c:tx>
            <c:strRef>
              <c:f>Данные!$A$7</c:f>
              <c:strCache>
                <c:ptCount val="1"/>
                <c:pt idx="0">
                  <c:v>январь-август 2018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C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Данные!$B$5:$D$5</c:f>
              <c:numCache>
                <c:formatCode>General</c:formatCode>
                <c:ptCount val="3"/>
              </c:numCache>
            </c:numRef>
          </c:cat>
          <c:val>
            <c:numRef>
              <c:f>Данные!$B$7:$D$7</c:f>
              <c:numCache>
                <c:formatCode>0.0</c:formatCode>
                <c:ptCount val="3"/>
                <c:pt idx="0">
                  <c:v>7685.8</c:v>
                </c:pt>
                <c:pt idx="1">
                  <c:v>-4787.3</c:v>
                </c:pt>
                <c:pt idx="2">
                  <c:v>2898.5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10208"/>
        <c:axId val="95728384"/>
      </c:barChart>
      <c:catAx>
        <c:axId val="957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5728384"/>
        <c:crosses val="autoZero"/>
        <c:auto val="1"/>
        <c:lblAlgn val="ctr"/>
        <c:lblOffset val="100"/>
        <c:noMultiLvlLbl val="0"/>
      </c:catAx>
      <c:valAx>
        <c:axId val="95728384"/>
        <c:scaling>
          <c:orientation val="minMax"/>
          <c:max val="10000"/>
          <c:min val="-600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100"/>
                  <a:t>миллионов рублей</a:t>
                </a:r>
              </a:p>
            </c:rich>
          </c:tx>
          <c:layout>
            <c:manualLayout>
              <c:xMode val="edge"/>
              <c:yMode val="edge"/>
              <c:x val="1.70575986935971E-2"/>
              <c:y val="0.363636764295017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5710208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16837401574803149"/>
          <c:y val="0.80980836602332273"/>
          <c:w val="0.72443487621097957"/>
          <c:h val="0.1154424362621838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Индекс промышленного производства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в разрезе регионов Приволжского федерального округа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за  январь-сентябрь 2019 г.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 </a:t>
            </a:r>
          </a:p>
        </c:rich>
      </c:tx>
      <c:layout>
        <c:manualLayout>
          <c:xMode val="edge"/>
          <c:yMode val="edge"/>
          <c:x val="0.27501883417080619"/>
          <c:y val="5.14828551201953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478068419413673E-2"/>
          <c:y val="0.10040432445944257"/>
          <c:w val="0.94847141759735665"/>
          <c:h val="0.60281341400012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данные!$B$3:$B$4</c:f>
              <c:strCache>
                <c:ptCount val="1"/>
                <c:pt idx="0">
                  <c:v>Январь-сентябрь 2019</c:v>
                </c:pt>
              </c:strCache>
            </c:strRef>
          </c:tx>
          <c:spPr>
            <a:gradFill rotWithShape="0">
              <a:gsLst>
                <a:gs pos="1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1000">
                    <a:srgbClr val="92D050"/>
                  </a:gs>
                  <a:gs pos="100000">
                    <a:srgbClr val="FF0000"/>
                  </a:gs>
                  <a:gs pos="99000">
                    <a:srgbClr val="00B05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00B05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1000">
                    <a:srgbClr val="FFFF00"/>
                  </a:gs>
                  <a:gs pos="99000">
                    <a:srgbClr val="FFC000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FFC000"/>
                </a:solidFill>
                <a:prstDash val="solid"/>
              </a:ln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gradFill rotWithShape="0">
                <a:gsLst>
                  <a:gs pos="1000">
                    <a:schemeClr val="tx2">
                      <a:lumMod val="20000"/>
                      <a:lumOff val="80000"/>
                    </a:schemeClr>
                  </a:gs>
                  <a:gs pos="98000">
                    <a:schemeClr val="tx2">
                      <a:lumMod val="60000"/>
                      <a:lumOff val="4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gradFill rotWithShape="0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8"/>
            <c:invertIfNegative val="0"/>
            <c:bubble3D val="0"/>
            <c:spPr>
              <a:gradFill rotWithShape="0">
                <a:gsLst>
                  <a:gs pos="0">
                    <a:srgbClr val="FF0000"/>
                  </a:gs>
                  <a:gs pos="100000">
                    <a:srgbClr val="C00000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9"/>
            <c:invertIfNegative val="0"/>
            <c:bubble3D val="0"/>
            <c:spPr>
              <a:gradFill rotWithShape="0">
                <a:gsLst>
                  <a:gs pos="1000">
                    <a:srgbClr val="C6D9F1"/>
                  </a:gs>
                  <a:gs pos="100000">
                    <a:srgbClr val="558ED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gradFill rotWithShape="0">
                <a:gsLst>
                  <a:gs pos="1000">
                    <a:schemeClr val="tx2">
                      <a:lumMod val="20000"/>
                      <a:lumOff val="80000"/>
                    </a:schemeClr>
                  </a:gs>
                  <a:gs pos="98000">
                    <a:schemeClr val="tx2">
                      <a:lumMod val="60000"/>
                      <a:lumOff val="4000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>
                <a:noFill/>
                <a:prstDash val="solid"/>
              </a:ln>
            </c:spPr>
          </c:dPt>
          <c:dPt>
            <c:idx val="15"/>
            <c:invertIfNegative val="0"/>
            <c:bubble3D val="0"/>
          </c:dPt>
          <c:dLbls>
            <c:dLbl>
              <c:idx val="7"/>
              <c:spPr/>
              <c:txPr>
                <a:bodyPr/>
                <a:lstStyle/>
                <a:p>
                  <a:pPr>
                    <a:defRPr b="0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5.32676530370926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данные!$A$5:$A$20</c:f>
              <c:strCache>
                <c:ptCount val="16"/>
                <c:pt idx="0">
                  <c:v>Российская
 Федерация</c:v>
                </c:pt>
                <c:pt idx="1">
                  <c:v>Приволжский
 федеральный округ</c:v>
                </c:pt>
                <c:pt idx="2">
                  <c:v>Республика Марий Эл</c:v>
                </c:pt>
                <c:pt idx="3">
                  <c:v>Удмуртская Республика</c:v>
                </c:pt>
                <c:pt idx="4">
                  <c:v>Нижегородская область</c:v>
                </c:pt>
                <c:pt idx="5">
                  <c:v>Ульяновская область</c:v>
                </c:pt>
                <c:pt idx="6">
                  <c:v>Кировская область</c:v>
                </c:pt>
                <c:pt idx="7">
                  <c:v>Республика Башкортостан</c:v>
                </c:pt>
                <c:pt idx="8">
                  <c:v>Пензенская область </c:v>
                </c:pt>
                <c:pt idx="9">
                  <c:v>Чувашская Республика</c:v>
                </c:pt>
                <c:pt idx="10">
                  <c:v>Пермский край</c:v>
                </c:pt>
                <c:pt idx="11">
                  <c:v>Самарская область</c:v>
                </c:pt>
                <c:pt idx="12">
                  <c:v>Республика Мордовия</c:v>
                </c:pt>
                <c:pt idx="13">
                  <c:v>Оренбургская область</c:v>
                </c:pt>
                <c:pt idx="14">
                  <c:v>Республика Татарстан</c:v>
                </c:pt>
                <c:pt idx="15">
                  <c:v>Саратовская область</c:v>
                </c:pt>
              </c:strCache>
            </c:strRef>
          </c:cat>
          <c:val>
            <c:numRef>
              <c:f>данные!$B$5:$B$20</c:f>
              <c:numCache>
                <c:formatCode>0.0</c:formatCode>
                <c:ptCount val="16"/>
                <c:pt idx="0">
                  <c:v>102.7</c:v>
                </c:pt>
                <c:pt idx="1">
                  <c:v>103.8</c:v>
                </c:pt>
                <c:pt idx="2">
                  <c:v>109</c:v>
                </c:pt>
                <c:pt idx="3">
                  <c:v>108</c:v>
                </c:pt>
                <c:pt idx="4">
                  <c:v>107.1</c:v>
                </c:pt>
                <c:pt idx="5">
                  <c:v>105.5</c:v>
                </c:pt>
                <c:pt idx="6">
                  <c:v>104.6</c:v>
                </c:pt>
                <c:pt idx="7">
                  <c:v>104.6</c:v>
                </c:pt>
                <c:pt idx="8">
                  <c:v>104</c:v>
                </c:pt>
                <c:pt idx="9">
                  <c:v>103.5</c:v>
                </c:pt>
                <c:pt idx="10">
                  <c:v>102.9</c:v>
                </c:pt>
                <c:pt idx="11">
                  <c:v>102.8</c:v>
                </c:pt>
                <c:pt idx="12">
                  <c:v>102.5</c:v>
                </c:pt>
                <c:pt idx="13">
                  <c:v>101.4</c:v>
                </c:pt>
                <c:pt idx="14">
                  <c:v>101.3</c:v>
                </c:pt>
                <c:pt idx="15">
                  <c:v>100.4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0222848"/>
        <c:axId val="100224384"/>
      </c:barChart>
      <c:catAx>
        <c:axId val="10022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224384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100224384"/>
        <c:scaling>
          <c:orientation val="minMax"/>
          <c:max val="110"/>
          <c:min val="9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0222848"/>
        <c:crosses val="autoZero"/>
        <c:crossBetween val="between"/>
        <c:minorUnit val="0.4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Индекс  производства </a:t>
            </a:r>
            <a:r>
              <a:rPr lang="ru-RU" baseline="0" dirty="0"/>
              <a:t> продукции сельского хозяйства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baseline="0" dirty="0"/>
              <a:t>по  </a:t>
            </a:r>
            <a:r>
              <a:rPr lang="ru-RU" dirty="0"/>
              <a:t>регионам Приволжского федерального округа
</a:t>
            </a:r>
            <a:r>
              <a:rPr lang="ru-RU" b="0" dirty="0"/>
              <a:t>(9 месяцев 2019 г. в %</a:t>
            </a:r>
            <a:r>
              <a:rPr lang="ru-RU" b="0" baseline="0" dirty="0"/>
              <a:t> к 9 месяцам 2018 г.; данные предварительные) </a:t>
            </a:r>
            <a:endParaRPr lang="ru-RU" b="0" dirty="0"/>
          </a:p>
        </c:rich>
      </c:tx>
      <c:layout>
        <c:manualLayout>
          <c:xMode val="edge"/>
          <c:yMode val="edge"/>
          <c:x val="0.20583852449814322"/>
          <c:y val="9.54919486887191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322958583907226E-2"/>
          <c:y val="0.13275687826354482"/>
          <c:w val="0.95127118644067798"/>
          <c:h val="0.71155998192876235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0070C0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0070C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0070C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0070C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noFill/>
                <a:prstDash val="solid"/>
              </a:ln>
            </c:spPr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0070C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noFill/>
                <a:prstDash val="solid"/>
              </a:ln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0070C0"/>
                  </a:gs>
                </a:gsLst>
                <a:path path="rect">
                  <a:fillToRect l="50000" t="50000" r="50000" b="50000"/>
                </a:path>
                <a:tileRect/>
              </a:gradFill>
              <a:ln w="12700">
                <a:noFill/>
                <a:prstDash val="solid"/>
              </a:ln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C000"/>
                  </a:gs>
                  <a:gs pos="100000">
                    <a:srgbClr val="FFC0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C0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FFC000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1.3948791259375951E-3"/>
                  <c:y val="7.4607830633848429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9395218002813E-3"/>
                  <c:y val="2.36763240065424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6100474589971E-3"/>
                  <c:y val="5.75719679821282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26100474590227E-3"/>
                  <c:y val="5.7571967982128214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26100474590227E-3"/>
                  <c:y val="7.6762623976170952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>
                    <a:defRPr lang="ru-RU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7204891950433E-3"/>
                  <c:y val="5.7571967982128214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>
                    <a:defRPr lang="ru-RU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6762623976170952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>
                    <a:defRPr lang="ru-RU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7571967982128214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>
                    <a:defRPr lang="ru-RU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052200949180454E-3"/>
                  <c:y val="7.23623727750172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94547800729534E-3"/>
                  <c:y val="8.1394069694418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4033214613967254E-6"/>
                  <c:y val="7.8134680325981243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124874364529825E-3"/>
                  <c:y val="-2.0685109441137875E-3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7951698969401898E-3"/>
                  <c:y val="0.1784401593035998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846080444876983E-3"/>
                  <c:y val="0.23866678432906141"/>
                </c:manualLayout>
              </c:layout>
              <c:numFmt formatCode="#,##0.0" sourceLinked="0"/>
              <c:spPr/>
              <c:txPr>
                <a:bodyPr anchor="t" anchorCtr="1"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7309215214276851E-6"/>
                  <c:y val="8.208296891234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4004012127387178E-3"/>
                  <c:y val="0.11095160872095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0.19723597132825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anchor="t" anchorCtr="1"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данные!$A$5:$A$18</c:f>
              <c:strCache>
                <c:ptCount val="14"/>
                <c:pt idx="0">
                  <c:v>Пензенская область</c:v>
                </c:pt>
                <c:pt idx="1">
                  <c:v>Республика Марий Эл</c:v>
                </c:pt>
                <c:pt idx="2">
                  <c:v>Саратовская область</c:v>
                </c:pt>
                <c:pt idx="3">
                  <c:v>Республика Мордовия</c:v>
                </c:pt>
                <c:pt idx="4">
                  <c:v>Самарская область</c:v>
                </c:pt>
                <c:pt idx="5">
                  <c:v>Ульяновская область</c:v>
                </c:pt>
                <c:pt idx="6">
                  <c:v>Республика Татарстан</c:v>
                </c:pt>
                <c:pt idx="7">
                  <c:v>Удмуртская Республика</c:v>
                </c:pt>
                <c:pt idx="8">
                  <c:v>Нижегородская область</c:v>
                </c:pt>
                <c:pt idx="9">
                  <c:v>Чувашская Республика</c:v>
                </c:pt>
                <c:pt idx="10">
                  <c:v>Кировская область</c:v>
                </c:pt>
                <c:pt idx="11">
                  <c:v>Республика Башкортостан</c:v>
                </c:pt>
                <c:pt idx="12">
                  <c:v>Оренбургская область</c:v>
                </c:pt>
                <c:pt idx="13">
                  <c:v>Пермский край</c:v>
                </c:pt>
              </c:strCache>
            </c:strRef>
          </c:cat>
          <c:val>
            <c:numRef>
              <c:f>данные!$B$5:$B$18</c:f>
              <c:numCache>
                <c:formatCode>0.0</c:formatCode>
                <c:ptCount val="14"/>
                <c:pt idx="0">
                  <c:v>117.9</c:v>
                </c:pt>
                <c:pt idx="1">
                  <c:v>110.7</c:v>
                </c:pt>
                <c:pt idx="2">
                  <c:v>106.6</c:v>
                </c:pt>
                <c:pt idx="3">
                  <c:v>105.8</c:v>
                </c:pt>
                <c:pt idx="4">
                  <c:v>105.3</c:v>
                </c:pt>
                <c:pt idx="5">
                  <c:v>102.5</c:v>
                </c:pt>
                <c:pt idx="6">
                  <c:v>102.5</c:v>
                </c:pt>
                <c:pt idx="7">
                  <c:v>102.4</c:v>
                </c:pt>
                <c:pt idx="8">
                  <c:v>102.3</c:v>
                </c:pt>
                <c:pt idx="9">
                  <c:v>102</c:v>
                </c:pt>
                <c:pt idx="10">
                  <c:v>101.5</c:v>
                </c:pt>
                <c:pt idx="11">
                  <c:v>100</c:v>
                </c:pt>
                <c:pt idx="12">
                  <c:v>93.5</c:v>
                </c:pt>
                <c:pt idx="13">
                  <c:v>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067904"/>
        <c:axId val="113069440"/>
      </c:barChart>
      <c:catAx>
        <c:axId val="1130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069440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113069440"/>
        <c:scaling>
          <c:orientation val="minMax"/>
          <c:max val="120"/>
          <c:min val="88"/>
        </c:scaling>
        <c:delete val="0"/>
        <c:axPos val="l"/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067904"/>
        <c:crosses val="autoZero"/>
        <c:crossBetween val="between"/>
        <c:majorUnit val="2"/>
        <c:minorUnit val="0.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Валовые сборы основных сельскохозяйственных культур </a:t>
            </a:r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в хозяйствах всех категорий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(тысяч тонн)</a:t>
            </a:r>
          </a:p>
        </c:rich>
      </c:tx>
      <c:layout>
        <c:manualLayout>
          <c:xMode val="edge"/>
          <c:yMode val="edge"/>
          <c:x val="0.2473796750248986"/>
          <c:y val="3.328438570729319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7"/>
      <c:rotY val="20"/>
      <c:depthPercent val="500"/>
      <c:rAngAx val="1"/>
    </c:view3D>
    <c:floor>
      <c:thickness val="0"/>
      <c:spPr>
        <a:solidFill>
          <a:srgbClr val="C0C0C0">
            <a:alpha val="58000"/>
          </a:srgbClr>
        </a:solidFill>
        <a:ln w="9525">
          <a:solidFill>
            <a:schemeClr val="bg1">
              <a:lumMod val="50000"/>
            </a:schemeClr>
          </a:solidFill>
        </a:ln>
      </c:spPr>
    </c:floor>
    <c:sideWall>
      <c:thickness val="0"/>
      <c:spPr>
        <a:noFill/>
        <a:ln w="25400">
          <a:solidFill>
            <a:srgbClr val="C0C0C0"/>
          </a:solidFill>
          <a:prstDash val="solid"/>
        </a:ln>
      </c:spPr>
    </c:sideWall>
    <c:backWall>
      <c:thickness val="0"/>
      <c:spPr>
        <a:noFill/>
        <a:ln w="25400">
          <a:solidFill>
            <a:srgbClr val="C0C0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0615064626355668E-2"/>
          <c:y val="5.1183029434093334E-5"/>
          <c:w val="0.95877108128779498"/>
          <c:h val="0.65613699168661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Данные!$A$2</c:f>
              <c:strCache>
                <c:ptCount val="1"/>
                <c:pt idx="0">
                  <c:v>Зерновые и зернобобовые культуры</c:v>
                </c:pt>
              </c:strCache>
            </c:strRef>
          </c:tx>
          <c:spPr>
            <a:gradFill rotWithShape="0">
              <a:gsLst>
                <a:gs pos="0">
                  <a:srgbClr val="FFC000"/>
                </a:gs>
                <a:gs pos="53000">
                  <a:srgbClr val="FFC000"/>
                </a:gs>
                <a:gs pos="100000">
                  <a:srgbClr val="FFC000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7427144046627756E-2"/>
                  <c:y val="-9.269769201664775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263946711074108E-2"/>
                  <c:y val="-9.269769201664777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 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Данные!$B$2:$C$2</c:f>
              <c:numCache>
                <c:formatCode>0.0</c:formatCode>
                <c:ptCount val="2"/>
                <c:pt idx="0">
                  <c:v>1773</c:v>
                </c:pt>
                <c:pt idx="1">
                  <c:v>1700.3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Данные!$A$3</c:f>
              <c:strCache>
                <c:ptCount val="1"/>
                <c:pt idx="0">
                  <c:v>Свекла сахарная </c:v>
                </c:pt>
              </c:strCache>
            </c:strRef>
          </c:tx>
          <c:spPr>
            <a:gradFill rotWithShape="0">
              <a:gsLst>
                <a:gs pos="0">
                  <a:srgbClr val="FF5050"/>
                </a:gs>
                <a:gs pos="100000">
                  <a:srgbClr val="993366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8867759454596476E-2"/>
                  <c:y val="-9.4186794932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882533551230626E-2"/>
                  <c:y val="-9.787397720659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 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Данные!$B$3:$C$3</c:f>
              <c:numCache>
                <c:formatCode>General</c:formatCode>
                <c:ptCount val="2"/>
                <c:pt idx="0">
                  <c:v>976.4</c:v>
                </c:pt>
                <c:pt idx="1">
                  <c:v>558.1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Данные!$A$4</c:f>
              <c:strCache>
                <c:ptCount val="1"/>
                <c:pt idx="0">
                  <c:v>Картофель</c:v>
                </c:pt>
              </c:strCache>
            </c:strRef>
          </c:tx>
          <c:spPr>
            <a:gradFill rotWithShape="0">
              <a:gsLst>
                <a:gs pos="0">
                  <a:srgbClr val="00B0F0"/>
                </a:gs>
                <a:gs pos="100000">
                  <a:srgbClr val="0070C0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9100749375520404E-2"/>
                  <c:y val="-9.269769201664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039411601443141E-2"/>
                  <c:y val="-9.64812712826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 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Данные!$B$4:$C$4</c:f>
              <c:numCache>
                <c:formatCode>General</c:formatCode>
                <c:ptCount val="2"/>
                <c:pt idx="0" formatCode="0.0">
                  <c:v>430.5</c:v>
                </c:pt>
                <c:pt idx="1">
                  <c:v>395.8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Данные!$A$5</c:f>
              <c:strCache>
                <c:ptCount val="1"/>
                <c:pt idx="0">
                  <c:v>Подсолнечник</c:v>
                </c:pt>
              </c:strCache>
            </c:strRef>
          </c:tx>
          <c:spPr>
            <a:solidFill>
              <a:schemeClr val="tx1"/>
            </a:solidFill>
            <a:ln w="25400">
              <a:solidFill>
                <a:srgbClr val="FFFF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0558305524049301E-2"/>
                  <c:y val="-9.391826872946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25429814612062E-2"/>
                  <c:y val="-9.2704693127887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 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Данные!$B$5:$C$5</c:f>
              <c:numCache>
                <c:formatCode>General</c:formatCode>
                <c:ptCount val="2"/>
                <c:pt idx="0" formatCode="0.0">
                  <c:v>217.6</c:v>
                </c:pt>
                <c:pt idx="1">
                  <c:v>38.200000000000003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Данные!$A$6</c:f>
              <c:strCache>
                <c:ptCount val="1"/>
                <c:pt idx="0">
                  <c:v>Овощи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3263946711074108E-2"/>
                  <c:y val="-9.080590238365493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14876491812383E-2"/>
                  <c:y val="-9.080590238365493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 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Данные!$B$6:$C$6</c:f>
              <c:numCache>
                <c:formatCode>0.0</c:formatCode>
                <c:ptCount val="2"/>
                <c:pt idx="0" formatCode="General">
                  <c:v>123</c:v>
                </c:pt>
                <c:pt idx="1">
                  <c:v>109.9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3447296"/>
        <c:axId val="113448832"/>
        <c:axId val="0"/>
      </c:bar3DChart>
      <c:catAx>
        <c:axId val="1134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44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448832"/>
        <c:scaling>
          <c:orientation val="minMax"/>
          <c:max val="2500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13447296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5953988455845537E-2"/>
          <c:y val="0.71169956178385196"/>
          <c:w val="0.8186591613155273"/>
          <c:h val="4.796882768508559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Урожайность основных сельскохозяйственных культур</a:t>
            </a: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в хозяйствах всех категорий </a:t>
            </a:r>
          </a:p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(центнеров с гектара)</a:t>
            </a:r>
          </a:p>
        </c:rich>
      </c:tx>
      <c:layout>
        <c:manualLayout>
          <c:xMode val="edge"/>
          <c:yMode val="edge"/>
          <c:x val="0.2926693052257357"/>
          <c:y val="4.460806434283434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50"/>
      <c:rotY val="15"/>
      <c:depthPercent val="440"/>
      <c:rAngAx val="1"/>
    </c:view3D>
    <c:floor>
      <c:thickness val="0"/>
      <c:spPr>
        <a:solidFill>
          <a:schemeClr val="bg1">
            <a:lumMod val="85000"/>
          </a:schemeClr>
        </a:solidFill>
        <a:ln w="9525">
          <a:noFill/>
        </a:ln>
      </c:spPr>
    </c:floor>
    <c:sideWall>
      <c:thickness val="0"/>
      <c:spPr>
        <a:solidFill>
          <a:schemeClr val="bg1">
            <a:alpha val="0"/>
          </a:schemeClr>
        </a:solidFill>
        <a:ln w="9525">
          <a:solidFill>
            <a:schemeClr val="bg1">
              <a:lumMod val="65000"/>
            </a:schemeClr>
          </a:solidFill>
          <a:prstDash val="solid"/>
        </a:ln>
      </c:spPr>
    </c:sideWall>
    <c:backWall>
      <c:thickness val="0"/>
      <c:spPr>
        <a:solidFill>
          <a:schemeClr val="bg1">
            <a:alpha val="0"/>
          </a:schemeClr>
        </a:solidFill>
        <a:ln w="9525">
          <a:solidFill>
            <a:schemeClr val="bg1">
              <a:lumMod val="6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4109347442680777E-3"/>
          <c:y val="0.1332378628110083"/>
          <c:w val="0.9961641461483981"/>
          <c:h val="0.65817117158600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Данные!$A$2</c:f>
              <c:strCache>
                <c:ptCount val="1"/>
                <c:pt idx="0">
                  <c:v>Подсолнечник</c:v>
                </c:pt>
              </c:strCache>
            </c:strRef>
          </c:tx>
          <c:spPr>
            <a:solidFill>
              <a:schemeClr val="tx1"/>
            </a:solidFill>
            <a:ln w="38100">
              <a:solidFill>
                <a:srgbClr val="FFFF66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5396825396825397E-2"/>
                  <c:y val="-5.4580896686159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841269841269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Данные!$B$2:$C$2</c:f>
              <c:numCache>
                <c:formatCode>0.0</c:formatCode>
                <c:ptCount val="2"/>
                <c:pt idx="0">
                  <c:v>21</c:v>
                </c:pt>
                <c:pt idx="1">
                  <c:v>19.7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Данные!$A$3</c:f>
              <c:strCache>
                <c:ptCount val="1"/>
                <c:pt idx="0">
                  <c:v>Зерновые и зернобобовые культуры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100000">
                  <a:srgbClr val="FFC000"/>
                </a:gs>
              </a:gsLst>
              <a:path path="rect">
                <a:fillToRect l="100000" t="100000"/>
              </a:path>
            </a:gradFill>
            <a:ln w="127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862433862433865E-2"/>
                  <c:y val="-5.847953216374268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29629629629631E-2"/>
                  <c:y val="-5.458089668615984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Данные!$B$3:$C$3</c:f>
              <c:numCache>
                <c:formatCode>0.0</c:formatCode>
                <c:ptCount val="2"/>
                <c:pt idx="0" formatCode="General">
                  <c:v>24.8</c:v>
                </c:pt>
                <c:pt idx="1">
                  <c:v>25.4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Данные!$A$4</c:f>
              <c:strCache>
                <c:ptCount val="1"/>
                <c:pt idx="0">
                  <c:v>Картофель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  <a:path path="rect">
                <a:fillToRect l="100000" t="100000"/>
              </a:path>
            </a:gradFill>
            <a:ln w="127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00840336134454E-2"/>
                  <c:y val="-5.649717514124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10084033613446E-2"/>
                  <c:y val="-5.649717514124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Данные!$B$4:$C$4</c:f>
              <c:numCache>
                <c:formatCode>General</c:formatCode>
                <c:ptCount val="2"/>
                <c:pt idx="0">
                  <c:v>148</c:v>
                </c:pt>
                <c:pt idx="1">
                  <c:v>132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Данные!$A$5</c:f>
              <c:strCache>
                <c:ptCount val="1"/>
                <c:pt idx="0">
                  <c:v>Овощи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path path="rect">
                <a:fillToRect l="100000" t="100000"/>
              </a:path>
            </a:gra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380952380952386E-2"/>
                  <c:y val="-6.026365348399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08963585434174E-2"/>
                  <c:y val="-5.273069679849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Данные!$B$5:$C$5</c:f>
              <c:numCache>
                <c:formatCode>General</c:formatCode>
                <c:ptCount val="2"/>
                <c:pt idx="0">
                  <c:v>211</c:v>
                </c:pt>
                <c:pt idx="1">
                  <c:v>196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Данные!$A$6</c:f>
              <c:strCache>
                <c:ptCount val="1"/>
                <c:pt idx="0">
                  <c:v>Свекла сахарная </c:v>
                </c:pt>
              </c:strCache>
            </c:strRef>
          </c:tx>
          <c:spPr>
            <a:gradFill>
              <a:gsLst>
                <a:gs pos="0">
                  <a:srgbClr val="FF5050"/>
                </a:gs>
                <a:gs pos="100000">
                  <a:srgbClr val="993366"/>
                </a:gs>
              </a:gsLst>
              <a:path path="rect">
                <a:fillToRect l="50000" t="50000" r="50000" b="50000"/>
              </a:path>
            </a:gradFill>
          </c:spPr>
          <c:invertIfNegative val="0"/>
          <c:dLbls>
            <c:dLbl>
              <c:idx val="0"/>
              <c:layout>
                <c:manualLayout>
                  <c:x val="3.9215686274509803E-2"/>
                  <c:y val="-6.214689265536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16806722689079E-2"/>
                  <c:y val="-6.591337099811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Данные!$B$1:$C$1</c:f>
              <c:strCache>
                <c:ptCount val="2"/>
                <c:pt idx="0">
                  <c:v>на 1 октября 2019</c:v>
                </c:pt>
                <c:pt idx="1">
                  <c:v>На 1 октября 2018</c:v>
                </c:pt>
              </c:strCache>
            </c:strRef>
          </c:cat>
          <c:val>
            <c:numRef>
              <c:f>Данные!$B$6:$C$6</c:f>
              <c:numCache>
                <c:formatCode>General</c:formatCode>
                <c:ptCount val="2"/>
                <c:pt idx="0">
                  <c:v>365</c:v>
                </c:pt>
                <c:pt idx="1">
                  <c:v>235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gapDepth val="0"/>
        <c:shape val="box"/>
        <c:axId val="113534848"/>
        <c:axId val="113536384"/>
        <c:axId val="0"/>
      </c:bar3DChart>
      <c:catAx>
        <c:axId val="1135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536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36384"/>
        <c:scaling>
          <c:orientation val="minMax"/>
          <c:max val="450"/>
        </c:scaling>
        <c:delete val="0"/>
        <c:axPos val="l"/>
        <c:numFmt formatCode="0.0" sourceLinked="1"/>
        <c:majorTickMark val="none"/>
        <c:minorTickMark val="none"/>
        <c:tickLblPos val="none"/>
        <c:spPr>
          <a:ln w="9525">
            <a:noFill/>
          </a:ln>
        </c:spPr>
        <c:crossAx val="113534848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2769070532850065E-2"/>
          <c:y val="0.8308977605869442"/>
          <c:w val="0.8342159452290685"/>
          <c:h val="8.9668769473991189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/>
              <a:t>Производство животноводческой продукции</a:t>
            </a:r>
          </a:p>
        </c:rich>
      </c:tx>
      <c:layout>
        <c:manualLayout>
          <c:xMode val="edge"/>
          <c:yMode val="edge"/>
          <c:x val="0.26720122877534169"/>
          <c:y val="3.13913516428106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54757096887661"/>
          <c:y val="7.6661967472406556E-2"/>
          <c:w val="0.78882333906164803"/>
          <c:h val="0.53602714801669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'Исходные данные'!$A$4</c:f>
              <c:strCache>
                <c:ptCount val="1"/>
                <c:pt idx="0">
                  <c:v>Яйца, млн штук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55294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55294"/>
                    <a:invGamma/>
                  </a:srgbClr>
                </a:gs>
              </a:gsLst>
              <a:lin ang="5400000" scaled="1"/>
            </a:gra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pattFill prst="sphere">
                <a:fgClr>
                  <a:srgbClr val="FFC000"/>
                </a:fgClr>
                <a:bgClr>
                  <a:schemeClr val="bg1"/>
                </a:bgClr>
              </a:patt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'Исходные данные'!$B$1:$C$1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'Исходные данные'!$B$4:$C$4</c:f>
              <c:numCache>
                <c:formatCode>0.0</c:formatCode>
                <c:ptCount val="2"/>
                <c:pt idx="0">
                  <c:v>204.8</c:v>
                </c:pt>
                <c:pt idx="1">
                  <c:v>202.3</c:v>
                </c:pt>
              </c:numCache>
            </c:numRef>
          </c:val>
        </c:ser>
        <c:ser>
          <c:idx val="2"/>
          <c:order val="1"/>
          <c:tx>
            <c:strRef>
              <c:f>'Исходные данные'!$A$3</c:f>
              <c:strCache>
                <c:ptCount val="1"/>
                <c:pt idx="0">
                  <c:v>Молоко, тыс. тонн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202" mc:Ignorable="a14" a14:legacySpreadsheetColorIndex="40">
                    <a:gamma/>
                    <a:shade val="78039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CCFF" mc:Ignorable="a14" a14:legacySpreadsheetColorIndex="40"/>
                </a:gs>
                <a:gs pos="100000">
                  <a:srgbClr xmlns:mc="http://schemas.openxmlformats.org/markup-compatibility/2006" xmlns:a14="http://schemas.microsoft.com/office/drawing/2010/main" val="000202" mc:Ignorable="a14" a14:legacySpreadsheetColorIndex="40">
                    <a:gamma/>
                    <a:shade val="78039"/>
                    <a:invGamma/>
                  </a:srgbClr>
                </a:gs>
              </a:gsLst>
              <a:lin ang="5400000" scaled="1"/>
            </a:gra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pattFill prst="sphere">
                <a:fgClr>
                  <a:srgbClr val="00B0F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'Исходные данные'!$B$1:$C$1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'Исходные данные'!$B$3:$C$3</c:f>
              <c:numCache>
                <c:formatCode>0.0</c:formatCode>
                <c:ptCount val="2"/>
                <c:pt idx="0">
                  <c:v>269.89999999999998</c:v>
                </c:pt>
                <c:pt idx="1">
                  <c:v>269.2</c:v>
                </c:pt>
              </c:numCache>
            </c:numRef>
          </c:val>
        </c:ser>
        <c:ser>
          <c:idx val="1"/>
          <c:order val="2"/>
          <c:tx>
            <c:strRef>
              <c:f>'Исходные данные'!$A$2</c:f>
              <c:strCache>
                <c:ptCount val="1"/>
                <c:pt idx="0">
                  <c:v>Скот и птица на убой (в живом весе), тыс. тонн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8080" mc:Ignorable="a14" a14:legacySpreadsheetColorIndex="2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pattFill prst="sphere">
                <a:fgClr>
                  <a:schemeClr val="accent2">
                    <a:lumMod val="40000"/>
                    <a:lumOff val="60000"/>
                  </a:schemeClr>
                </a:fgClr>
                <a:bgClr>
                  <a:srgbClr val="CC6600"/>
                </a:bgClr>
              </a:patt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invertIfNegative val="0"/>
            <c:bubble3D val="0"/>
            <c:spPr>
              <a:solidFill>
                <a:srgbClr val="CC6600"/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'Исходные данные'!$B$1:$C$1</c:f>
              <c:strCache>
                <c:ptCount val="2"/>
                <c:pt idx="0">
                  <c:v>9 месяцев 2018</c:v>
                </c:pt>
                <c:pt idx="1">
                  <c:v>9 месяцев 2019</c:v>
                </c:pt>
              </c:strCache>
            </c:strRef>
          </c:cat>
          <c:val>
            <c:numRef>
              <c:f>'Исходные данные'!$B$2:$C$2</c:f>
              <c:numCache>
                <c:formatCode>0.0</c:formatCode>
                <c:ptCount val="2"/>
                <c:pt idx="0">
                  <c:v>226.4</c:v>
                </c:pt>
                <c:pt idx="1">
                  <c:v>276.8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3416064"/>
        <c:axId val="113417600"/>
      </c:barChart>
      <c:catAx>
        <c:axId val="11341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417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417600"/>
        <c:scaling>
          <c:orientation val="minMax"/>
          <c:max val="3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416064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0909204531251772E-2"/>
          <c:y val="0.68242245199409157"/>
          <c:w val="0.81926497824135625"/>
          <c:h val="3.545051698670609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1.3483146067415731E-2"/>
          <c:y val="6.5323734533183367E-2"/>
          <c:w val="0.96704119850187265"/>
          <c:h val="0.70119943702689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'Исходные данные'!$A$2</c:f>
              <c:strCache>
                <c:ptCount val="1"/>
                <c:pt idx="0">
                  <c:v>на 01.10.2018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35001">
                  <a:srgbClr val="FFD0AA"/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947565543071161E-2"/>
                  <c:y val="-1.3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925093632958804E-3"/>
                  <c:y val="-1.142857142857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66292134831461E-2"/>
                  <c:y val="-1.142857142857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2149,0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 anchor="t" anchorCtr="1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'Исходные данные'!$B$1:$E$1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'Исходные данные'!$B$2:$E$2</c:f>
              <c:numCache>
                <c:formatCode>0.0</c:formatCode>
                <c:ptCount val="4"/>
                <c:pt idx="0" formatCode="General">
                  <c:v>165.1</c:v>
                </c:pt>
                <c:pt idx="1">
                  <c:v>198.6</c:v>
                </c:pt>
                <c:pt idx="2" formatCode="General">
                  <c:v>106.7</c:v>
                </c:pt>
                <c:pt idx="3">
                  <c:v>1214.9000000000001</c:v>
                </c:pt>
              </c:numCache>
            </c:numRef>
          </c:val>
        </c:ser>
        <c:ser>
          <c:idx val="1"/>
          <c:order val="1"/>
          <c:tx>
            <c:strRef>
              <c:f>'Исходные данные'!$A$3</c:f>
              <c:strCache>
                <c:ptCount val="1"/>
                <c:pt idx="0">
                  <c:v>на 01.10.2019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35001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647940074906367E-2"/>
                  <c:y val="-1.523809523809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73782771535582E-2"/>
                  <c:y val="-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60674157303262E-2"/>
                  <c:y val="-1.9047619047619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7940074906367E-2"/>
                  <c:y val="-3.809523809523809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2509,4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 anchor="t" anchorCtr="1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'Исходные данные'!$B$1:$E$1</c:f>
              <c:strCache>
                <c:ptCount val="4"/>
                <c:pt idx="0">
                  <c:v>Крупный рогатый скот</c:v>
                </c:pt>
                <c:pt idx="1">
                  <c:v>Свиньи</c:v>
                </c:pt>
                <c:pt idx="2">
                  <c:v>Овцы и козы</c:v>
                </c:pt>
                <c:pt idx="3">
                  <c:v>Птица</c:v>
                </c:pt>
              </c:strCache>
            </c:strRef>
          </c:cat>
          <c:val>
            <c:numRef>
              <c:f>'Исходные данные'!$B$3:$E$3</c:f>
              <c:numCache>
                <c:formatCode>General</c:formatCode>
                <c:ptCount val="4"/>
                <c:pt idx="0">
                  <c:v>159.5</c:v>
                </c:pt>
                <c:pt idx="1">
                  <c:v>319.7</c:v>
                </c:pt>
                <c:pt idx="2">
                  <c:v>103.9</c:v>
                </c:pt>
                <c:pt idx="3">
                  <c:v>1250.9000000000001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638400"/>
        <c:axId val="113644288"/>
        <c:axId val="0"/>
      </c:bar3DChart>
      <c:catAx>
        <c:axId val="1136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644288"/>
        <c:crosses val="autoZero"/>
        <c:auto val="1"/>
        <c:lblAlgn val="ctr"/>
        <c:lblOffset val="100"/>
        <c:noMultiLvlLbl val="0"/>
      </c:catAx>
      <c:valAx>
        <c:axId val="113644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638400"/>
        <c:crosses val="autoZero"/>
        <c:crossBetween val="between"/>
        <c:majorUnit val="50"/>
        <c:minorUnit val="26.070400000000003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580524344569286"/>
          <c:y val="0.81428631421072362"/>
          <c:w val="0.31910112359550558"/>
          <c:h val="3.5714285714285698E-2"/>
        </c:manualLayout>
      </c:layout>
      <c:overlay val="0"/>
      <c:txPr>
        <a:bodyPr/>
        <a:lstStyle/>
        <a:p>
          <a:pPr algn="ctr">
            <a:defRPr lang="ru-RU" sz="1200" b="0" i="0" u="none" strike="noStrike" kern="1200" baseline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Введено в действие жилых домов</a:t>
            </a:r>
          </a:p>
        </c:rich>
      </c:tx>
      <c:layout>
        <c:manualLayout>
          <c:xMode val="edge"/>
          <c:yMode val="edge"/>
          <c:x val="0.34778084609917725"/>
          <c:y val="8.16961838800376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939151982098785E-2"/>
          <c:y val="0.12776144192913386"/>
          <c:w val="0.82297875812912025"/>
          <c:h val="0.658046900321732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Данные!$B$4</c:f>
              <c:strCache>
                <c:ptCount val="1"/>
                <c:pt idx="0">
                  <c:v>Введено в действие жилых домов</c:v>
                </c:pt>
              </c:strCache>
            </c:strRef>
          </c:tx>
          <c:spPr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FC000"/>
                </a:gs>
              </a:gsLst>
              <a:path path="rect">
                <a:fillToRect l="100000" t="100000"/>
              </a:path>
              <a:tileRect r="-100000" b="-100000"/>
            </a:gradFill>
            <a:ln w="25400">
              <a:solidFill>
                <a:srgbClr val="FFC00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sphere">
                <a:fgClr>
                  <a:srgbClr val="FFC000"/>
                </a:fgClr>
                <a:bgClr>
                  <a:schemeClr val="bg1"/>
                </a:bgClr>
              </a:pattFill>
              <a:ln w="25400">
                <a:solidFill>
                  <a:srgbClr val="FFC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pattFill prst="sphere">
                <a:fgClr>
                  <a:srgbClr val="FFC000"/>
                </a:fgClr>
                <a:bgClr>
                  <a:schemeClr val="bg1"/>
                </a:bgClr>
              </a:pattFill>
              <a:ln w="25400">
                <a:solidFill>
                  <a:srgbClr val="FFC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435406644486055E-3"/>
                  <c:y val="-3.3203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238011293364474E-3"/>
                  <c:y val="3.5475882051418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553667311394066E-4"/>
                  <c:y val="-4.859897883858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745066785680131E-3"/>
                  <c:y val="2.705228252718410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0231911309593265E-3"/>
                  <c:y val="4.55418843157079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2902976680153394E-3"/>
                  <c:y val="5.3323929776081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6896003671182043E-3"/>
                  <c:y val="-2.84068876988416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9565949778664986E-3"/>
                  <c:y val="-3.1383689569658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300443787810107E-3"/>
                  <c:y val="1.8086101306302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2018</c:v>
                </c:pt>
                <c:pt idx="4">
                  <c:v>9 месяцев 2019</c:v>
                </c:pt>
              </c:strCache>
            </c:strRef>
          </c:cat>
          <c:val>
            <c:numRef>
              <c:f>Данные!$B$5:$B$9</c:f>
              <c:numCache>
                <c:formatCode>0</c:formatCode>
                <c:ptCount val="5"/>
                <c:pt idx="0">
                  <c:v>885.9</c:v>
                </c:pt>
                <c:pt idx="1">
                  <c:v>886.6</c:v>
                </c:pt>
                <c:pt idx="2">
                  <c:v>663</c:v>
                </c:pt>
                <c:pt idx="3" formatCode="General">
                  <c:v>361</c:v>
                </c:pt>
                <c:pt idx="4">
                  <c:v>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3709824"/>
        <c:axId val="113711360"/>
      </c:barChart>
      <c:lineChart>
        <c:grouping val="standard"/>
        <c:varyColors val="0"/>
        <c:ser>
          <c:idx val="0"/>
          <c:order val="1"/>
          <c:tx>
            <c:strRef>
              <c:f>Данные!$C$4</c:f>
              <c:strCache>
                <c:ptCount val="1"/>
                <c:pt idx="0">
                  <c:v>в % к предыдущему году 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B0F0"/>
              </a:solidFill>
              <a:ln>
                <a:solidFill>
                  <a:srgbClr val="0070C0"/>
                </a:solidFill>
                <a:prstDash val="sysDash"/>
              </a:ln>
            </c:spPr>
          </c:marker>
          <c:dPt>
            <c:idx val="3"/>
            <c:bubble3D val="0"/>
            <c:spPr>
              <a:ln w="38100">
                <a:solidFill>
                  <a:srgbClr val="00B0F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3.0914025132274984E-2"/>
                  <c:y val="3.1436238927165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814978570056943E-2"/>
                  <c:y val="2.5770177165354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20396179015329E-2"/>
                  <c:y val="2.449326402559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797516505740945E-2"/>
                  <c:y val="-2.9249800296702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749723342419481E-2"/>
                  <c:y val="3.22595103943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19167900419399E-2"/>
                  <c:y val="2.8426427165354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657422798575036E-2"/>
                  <c:y val="3.0771099901574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173716867960786E-2"/>
                  <c:y val="3.679472194881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220848049547978E-2"/>
                  <c:y val="3.5660525344488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827046661078411E-2"/>
                  <c:y val="2.137829075956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084000693943166E-2"/>
                  <c:y val="-2.760535485919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750796075863728E-2"/>
                  <c:y val="-2.1409188335246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35149337676075E-2"/>
                  <c:y val="2.5411990165178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952302603965604E-2"/>
                  <c:y val="-2.5270658030607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685196066909591E-2"/>
                  <c:y val="1.9445690555049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8418201456161297E-2"/>
                  <c:y val="1.981393109473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164889836531627E-2"/>
                  <c:y val="3.4482758620689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272726245235045E-2"/>
                  <c:y val="-1.3671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7272726245235045E-2"/>
                  <c:y val="2.9296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70C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9 месяцев 2018</c:v>
                </c:pt>
                <c:pt idx="4">
                  <c:v>9 месяцев 2019</c:v>
                </c:pt>
              </c:strCache>
            </c:strRef>
          </c:cat>
          <c:val>
            <c:numRef>
              <c:f>Данные!$C$5:$C$9</c:f>
              <c:numCache>
                <c:formatCode>0.0</c:formatCode>
                <c:ptCount val="5"/>
                <c:pt idx="0">
                  <c:v>95.2</c:v>
                </c:pt>
                <c:pt idx="1">
                  <c:v>100.1</c:v>
                </c:pt>
                <c:pt idx="2">
                  <c:v>74.7</c:v>
                </c:pt>
                <c:pt idx="3">
                  <c:v>73.099999999999994</c:v>
                </c:pt>
                <c:pt idx="4">
                  <c:v>156.80000000000001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34016"/>
        <c:axId val="113735552"/>
      </c:lineChart>
      <c:catAx>
        <c:axId val="1137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711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7113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 кв. м общей площади</a:t>
                </a:r>
              </a:p>
            </c:rich>
          </c:tx>
          <c:layout>
            <c:manualLayout>
              <c:xMode val="edge"/>
              <c:yMode val="edge"/>
              <c:x val="5.3305770076499245E-3"/>
              <c:y val="0.343391380425272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709824"/>
        <c:crosses val="autoZero"/>
        <c:crossBetween val="between"/>
      </c:valAx>
      <c:catAx>
        <c:axId val="113734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735552"/>
        <c:crosses val="autoZero"/>
        <c:auto val="0"/>
        <c:lblAlgn val="ctr"/>
        <c:lblOffset val="100"/>
        <c:noMultiLvlLbl val="0"/>
      </c:catAx>
      <c:valAx>
        <c:axId val="113735552"/>
        <c:scaling>
          <c:orientation val="minMax"/>
          <c:max val="16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70C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b="1">
                    <a:solidFill>
                      <a:srgbClr val="0070C0"/>
                    </a:solidFill>
                  </a:rPr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95452992602178732"/>
              <c:y val="0.41954079653086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70C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734016"/>
        <c:crosses val="max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9.849546996894662E-2"/>
          <c:y val="0.83740126892192657"/>
          <c:w val="0.71611559761006405"/>
          <c:h val="5.217391304347829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333399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Строительство жилья по регионам Приволжского федерального  округа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на 1000 человек населения за 9 месяцев 2019 г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12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(квадратных метров)</a:t>
            </a:r>
          </a:p>
        </c:rich>
      </c:tx>
      <c:layout>
        <c:manualLayout>
          <c:xMode val="edge"/>
          <c:yMode val="edge"/>
          <c:x val="0.1952890891693615"/>
          <c:y val="7.44506143899729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152157355735064E-2"/>
          <c:y val="0.12043699665746908"/>
          <c:w val="0.88634915781158419"/>
          <c:h val="0.46687065826173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Данные!$B$4</c:f>
              <c:strCache>
                <c:ptCount val="1"/>
                <c:pt idx="0">
                  <c:v>Введено в действие жилых домов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50000">
                    <a:srgbClr val="92D050"/>
                  </a:gs>
                  <a:gs pos="100000">
                    <a:srgbClr val="00B05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solidFill>
                  <a:srgbClr val="00B05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5400">
                <a:solidFill>
                  <a:srgbClr val="FFC000"/>
                </a:solidFill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FFC000"/>
                </a:solidFill>
              </a:ln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52000">
                    <a:srgbClr val="FF5050"/>
                  </a:gs>
                  <a:gs pos="0">
                    <a:srgbClr val="FF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5400">
                <a:solidFill>
                  <a:srgbClr val="FF3300"/>
                </a:solidFill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49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100000">
                    <a:srgbClr val="0070C0"/>
                  </a:gs>
                  <a:gs pos="50000">
                    <a:srgbClr val="00ABEC"/>
                  </a:gs>
                  <a:gs pos="51000">
                    <a:srgbClr val="00B0F0"/>
                  </a:gs>
                  <a:gs pos="0">
                    <a:srgbClr val="0070C0"/>
                  </a:gs>
                  <a:gs pos="0">
                    <a:srgbClr val="FFFF00"/>
                  </a:gs>
                  <a:gs pos="100000">
                    <a:srgbClr val="257CA4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25000">
                    <a:srgbClr val="0090D8"/>
                  </a:gs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9"/>
            <c:invertIfNegative val="0"/>
            <c:bubble3D val="0"/>
            <c:spPr>
              <a:gradFill>
                <a:gsLst>
                  <a:gs pos="50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5400">
                <a:solidFill>
                  <a:srgbClr val="0070C0"/>
                </a:solidFill>
              </a:ln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rgbClr val="0070C0"/>
                </a:solidFill>
              </a:ln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00B0F0"/>
                  </a:gs>
                  <a:gs pos="100000">
                    <a:srgbClr val="0070C0"/>
                  </a:gs>
                </a:gsLst>
                <a:path path="rect">
                  <a:fillToRect l="100000" t="100000"/>
                </a:path>
              </a:gradFill>
              <a:ln w="25400">
                <a:solidFill>
                  <a:srgbClr val="0070C0"/>
                </a:solidFill>
              </a:ln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3.5323933617627723E-17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400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325</a:t>
                    </a:r>
                    <a:endParaRPr lang="en-US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Данные!$A$5:$A$21</c:f>
              <c:strCache>
                <c:ptCount val="17"/>
                <c:pt idx="0">
                  <c:v>Российская Федерация</c:v>
                </c:pt>
                <c:pt idx="1">
                  <c:v>Приволжский федеральный  округ</c:v>
                </c:pt>
                <c:pt idx="3">
                  <c:v>Ульяновская область</c:v>
                </c:pt>
                <c:pt idx="4">
                  <c:v>Республика Татарстан</c:v>
                </c:pt>
                <c:pt idx="5">
                  <c:v>Пензенская область</c:v>
                </c:pt>
                <c:pt idx="6">
                  <c:v>Удмуртская Республика</c:v>
                </c:pt>
                <c:pt idx="7">
                  <c:v>Республика Башкортостан</c:v>
                </c:pt>
                <c:pt idx="8">
                  <c:v>Чувашская Республика</c:v>
                </c:pt>
                <c:pt idx="9">
                  <c:v>Оренбургская область</c:v>
                </c:pt>
                <c:pt idx="10">
                  <c:v>Республика Мордовия</c:v>
                </c:pt>
                <c:pt idx="11">
                  <c:v>Республика Марий Эл</c:v>
                </c:pt>
                <c:pt idx="12">
                  <c:v>Нижегородская область</c:v>
                </c:pt>
                <c:pt idx="13">
                  <c:v>Самарская область</c:v>
                </c:pt>
                <c:pt idx="14">
                  <c:v>Саратовская область</c:v>
                </c:pt>
                <c:pt idx="15">
                  <c:v>Кировская область</c:v>
                </c:pt>
                <c:pt idx="16">
                  <c:v>Пермский край</c:v>
                </c:pt>
              </c:strCache>
            </c:strRef>
          </c:cat>
          <c:val>
            <c:numRef>
              <c:f>Данные!$B$5:$B$21</c:f>
              <c:numCache>
                <c:formatCode>General</c:formatCode>
                <c:ptCount val="17"/>
                <c:pt idx="0">
                  <c:v>333</c:v>
                </c:pt>
                <c:pt idx="1">
                  <c:v>344</c:v>
                </c:pt>
                <c:pt idx="3" formatCode="0">
                  <c:v>500.4</c:v>
                </c:pt>
                <c:pt idx="4" formatCode="0">
                  <c:v>454.6</c:v>
                </c:pt>
                <c:pt idx="5" formatCode="0">
                  <c:v>429.4</c:v>
                </c:pt>
                <c:pt idx="6" formatCode="0">
                  <c:v>400</c:v>
                </c:pt>
                <c:pt idx="7" formatCode="0">
                  <c:v>382.4</c:v>
                </c:pt>
                <c:pt idx="8" formatCode="0">
                  <c:v>326.10000000000002</c:v>
                </c:pt>
                <c:pt idx="9" formatCode="0">
                  <c:v>324.5</c:v>
                </c:pt>
                <c:pt idx="10" formatCode="0">
                  <c:v>321.8</c:v>
                </c:pt>
                <c:pt idx="11" formatCode="0">
                  <c:v>308.8</c:v>
                </c:pt>
                <c:pt idx="12" formatCode="0">
                  <c:v>300</c:v>
                </c:pt>
                <c:pt idx="13" formatCode="0">
                  <c:v>277.3</c:v>
                </c:pt>
                <c:pt idx="14" formatCode="0">
                  <c:v>273.3</c:v>
                </c:pt>
                <c:pt idx="15" formatCode="0">
                  <c:v>263.10000000000002</c:v>
                </c:pt>
                <c:pt idx="16" formatCode="0">
                  <c:v>241.5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13246592"/>
        <c:axId val="113248128"/>
      </c:barChart>
      <c:catAx>
        <c:axId val="113246592"/>
        <c:scaling>
          <c:orientation val="minMax"/>
        </c:scaling>
        <c:delete val="0"/>
        <c:axPos val="b"/>
        <c:numFmt formatCode="\О\с\н\о\в\н\о\й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248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3248128"/>
        <c:scaling>
          <c:orientation val="minMax"/>
          <c:max val="55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246592"/>
        <c:crosses val="autoZero"/>
        <c:crossBetween val="between"/>
        <c:majorUnit val="50"/>
        <c:min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C7F36-DC06-4D62-BA59-DC686BEC13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C480D-E696-4E8F-9498-F67EC82A6803}">
      <dgm:prSet phldrT="[Текст]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  <a:p>
          <a:endParaRPr lang="ru-RU"/>
        </a:p>
        <a:p>
          <a:endParaRPr lang="ru-RU"/>
        </a:p>
        <a:p>
          <a:endParaRPr lang="ru-RU"/>
        </a:p>
        <a:p>
          <a:endParaRPr lang="ru-RU"/>
        </a:p>
        <a:p>
          <a:endParaRPr lang="ru-RU"/>
        </a:p>
      </dgm:t>
    </dgm:pt>
    <dgm:pt modelId="{2A8368C6-0968-468E-B1C0-58A22AF6ADD2}" type="parTrans" cxnId="{3C7EEA6E-DBB1-4A5B-9764-03D9787D87A9}">
      <dgm:prSet/>
      <dgm:spPr/>
      <dgm:t>
        <a:bodyPr/>
        <a:lstStyle/>
        <a:p>
          <a:endParaRPr lang="ru-RU"/>
        </a:p>
      </dgm:t>
    </dgm:pt>
    <dgm:pt modelId="{CE7D6C07-88BD-4716-94BF-D4EEEFC0DB1B}" type="sibTrans" cxnId="{3C7EEA6E-DBB1-4A5B-9764-03D9787D87A9}">
      <dgm:prSet/>
      <dgm:spPr/>
      <dgm:t>
        <a:bodyPr/>
        <a:lstStyle/>
        <a:p>
          <a:endParaRPr lang="ru-RU"/>
        </a:p>
      </dgm:t>
    </dgm:pt>
    <dgm:pt modelId="{39B56AC5-3B57-46F9-8FDC-A6A3506A09C7}">
      <dgm:prSet phldrT="[Текст]" custT="1"/>
      <dgm:spPr>
        <a:solidFill>
          <a:schemeClr val="accent6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 lIns="0" tIns="72000" rIns="0" bIns="0" anchor="t" anchorCtr="0"/>
        <a:lstStyle/>
        <a:p>
          <a:r>
            <a: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Среднедушевые денежные доходы населения  </a:t>
          </a:r>
        </a:p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2005 </a:t>
          </a:r>
          <a:r>
            <a: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105,</a:t>
          </a:r>
          <a:r>
            <a:rPr lang="en-US" sz="14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5A388-E03E-4943-96D5-4E9F290287E6}" type="parTrans" cxnId="{45488F4E-E1E6-40C8-9BF4-E39D441F955E}">
      <dgm:prSet/>
      <dgm:spPr/>
      <dgm:t>
        <a:bodyPr/>
        <a:lstStyle/>
        <a:p>
          <a:endParaRPr lang="ru-RU"/>
        </a:p>
      </dgm:t>
    </dgm:pt>
    <dgm:pt modelId="{CC436B89-5A73-4407-896E-EBBB920A6A59}" type="sibTrans" cxnId="{45488F4E-E1E6-40C8-9BF4-E39D441F955E}">
      <dgm:prSet/>
      <dgm:spPr/>
      <dgm:t>
        <a:bodyPr/>
        <a:lstStyle/>
        <a:p>
          <a:endParaRPr lang="ru-RU"/>
        </a:p>
      </dgm:t>
    </dgm:pt>
    <dgm:pt modelId="{846EE1DD-69B0-4696-9822-A9287A739572}">
      <dgm:prSet phldrT="[Текст]" custT="1"/>
      <dgm:spPr>
        <a:solidFill>
          <a:schemeClr val="accent6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 lIns="0" tIns="72000" rIns="0" bIns="0" anchor="ctr" anchorCtr="1"/>
        <a:lstStyle/>
        <a:p>
          <a:r>
            <a: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Среднедушевые потребительские расходы населения  </a:t>
          </a:r>
        </a:p>
        <a:p>
          <a:r>
            <a:rPr lang="ru-RU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</a:t>
          </a:r>
          <a:r>
            <a:rPr lang="en-US" sz="1400" b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281 </a:t>
          </a:r>
          <a:r>
            <a: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sz="1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105,6%</a:t>
          </a:r>
        </a:p>
      </dgm:t>
    </dgm:pt>
    <dgm:pt modelId="{F9B3E4C3-0403-4B6C-806C-809BD967B822}" type="parTrans" cxnId="{6B81AA41-48CD-4121-AE89-243C19D0D7A1}">
      <dgm:prSet/>
      <dgm:spPr/>
      <dgm:t>
        <a:bodyPr/>
        <a:lstStyle/>
        <a:p>
          <a:endParaRPr lang="ru-RU"/>
        </a:p>
      </dgm:t>
    </dgm:pt>
    <dgm:pt modelId="{75163218-8E00-4669-AE45-FEE0933FDD76}" type="sibTrans" cxnId="{6B81AA41-48CD-4121-AE89-243C19D0D7A1}">
      <dgm:prSet/>
      <dgm:spPr/>
      <dgm:t>
        <a:bodyPr/>
        <a:lstStyle/>
        <a:p>
          <a:endParaRPr lang="ru-RU"/>
        </a:p>
      </dgm:t>
    </dgm:pt>
    <dgm:pt modelId="{6D6A4F7D-9DF2-4528-9D15-5984C0E4623B}" type="pres">
      <dgm:prSet presAssocID="{8F5C7F36-DC06-4D62-BA59-DC686BEC139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54B36-F248-47B1-A11F-2FA56758C1E4}" type="pres">
      <dgm:prSet presAssocID="{8F5C7F36-DC06-4D62-BA59-DC686BEC1391}" presName="comp1" presStyleCnt="0"/>
      <dgm:spPr/>
    </dgm:pt>
    <dgm:pt modelId="{BD421094-0730-49A1-A432-E1D9CDF38999}" type="pres">
      <dgm:prSet presAssocID="{8F5C7F36-DC06-4D62-BA59-DC686BEC1391}" presName="circle1" presStyleLbl="node1" presStyleIdx="0" presStyleCnt="3" custScaleX="130980" custScaleY="88130" custLinFactNeighborX="90" custLinFactNeighborY="-5406"/>
      <dgm:spPr/>
      <dgm:t>
        <a:bodyPr/>
        <a:lstStyle/>
        <a:p>
          <a:endParaRPr lang="ru-RU"/>
        </a:p>
      </dgm:t>
    </dgm:pt>
    <dgm:pt modelId="{31B9A1A3-EDB1-4304-A8E1-DE76172A3A3B}" type="pres">
      <dgm:prSet presAssocID="{8F5C7F36-DC06-4D62-BA59-DC686BEC139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E6193-83F6-4164-A637-B9A9FDB3E09E}" type="pres">
      <dgm:prSet presAssocID="{8F5C7F36-DC06-4D62-BA59-DC686BEC1391}" presName="comp2" presStyleCnt="0"/>
      <dgm:spPr/>
    </dgm:pt>
    <dgm:pt modelId="{0059E650-2821-4141-99F0-9E4832E0476E}" type="pres">
      <dgm:prSet presAssocID="{8F5C7F36-DC06-4D62-BA59-DC686BEC1391}" presName="circle2" presStyleLbl="node1" presStyleIdx="1" presStyleCnt="3" custScaleX="84930" custScaleY="31906" custLinFactNeighborX="-25072" custLinFactNeighborY="-1044"/>
      <dgm:spPr/>
      <dgm:t>
        <a:bodyPr/>
        <a:lstStyle/>
        <a:p>
          <a:endParaRPr lang="ru-RU"/>
        </a:p>
      </dgm:t>
    </dgm:pt>
    <dgm:pt modelId="{56263F9A-DC90-4B92-8820-0F4EE5FB46D5}" type="pres">
      <dgm:prSet presAssocID="{8F5C7F36-DC06-4D62-BA59-DC686BEC139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7F298-35F8-4A58-9120-B92D08B99311}" type="pres">
      <dgm:prSet presAssocID="{8F5C7F36-DC06-4D62-BA59-DC686BEC1391}" presName="comp3" presStyleCnt="0"/>
      <dgm:spPr/>
    </dgm:pt>
    <dgm:pt modelId="{554ADB44-597B-456D-886A-38CB9F198FA4}" type="pres">
      <dgm:prSet presAssocID="{8F5C7F36-DC06-4D62-BA59-DC686BEC1391}" presName="circle3" presStyleLbl="node1" presStyleIdx="2" presStyleCnt="3" custScaleX="120027" custScaleY="48011" custLinFactNeighborX="75703" custLinFactNeighborY="-27390"/>
      <dgm:spPr>
        <a:solidFill>
          <a:schemeClr val="accent6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/>
        </a:p>
      </dgm:t>
    </dgm:pt>
    <dgm:pt modelId="{D6E01578-0175-4712-93F7-E2368550E155}" type="pres">
      <dgm:prSet presAssocID="{8F5C7F36-DC06-4D62-BA59-DC686BEC139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88F4E-E1E6-40C8-9BF4-E39D441F955E}" srcId="{8F5C7F36-DC06-4D62-BA59-DC686BEC1391}" destId="{39B56AC5-3B57-46F9-8FDC-A6A3506A09C7}" srcOrd="1" destOrd="0" parTransId="{74A5A388-E03E-4943-96D5-4E9F290287E6}" sibTransId="{CC436B89-5A73-4407-896E-EBBB920A6A59}"/>
    <dgm:cxn modelId="{630844D3-AF7A-475C-B5F2-3E6E20520AE0}" type="presOf" srcId="{846EE1DD-69B0-4696-9822-A9287A739572}" destId="{554ADB44-597B-456D-886A-38CB9F198FA4}" srcOrd="0" destOrd="0" presId="urn:microsoft.com/office/officeart/2005/8/layout/venn2"/>
    <dgm:cxn modelId="{687FA365-B45E-4FEA-865D-5247B48FE98F}" type="presOf" srcId="{39B56AC5-3B57-46F9-8FDC-A6A3506A09C7}" destId="{56263F9A-DC90-4B92-8820-0F4EE5FB46D5}" srcOrd="1" destOrd="0" presId="urn:microsoft.com/office/officeart/2005/8/layout/venn2"/>
    <dgm:cxn modelId="{3C7EEA6E-DBB1-4A5B-9764-03D9787D87A9}" srcId="{8F5C7F36-DC06-4D62-BA59-DC686BEC1391}" destId="{F77C480D-E696-4E8F-9498-F67EC82A6803}" srcOrd="0" destOrd="0" parTransId="{2A8368C6-0968-468E-B1C0-58A22AF6ADD2}" sibTransId="{CE7D6C07-88BD-4716-94BF-D4EEEFC0DB1B}"/>
    <dgm:cxn modelId="{96772EEF-C8EF-4821-AA0E-9A1B9D7EACEB}" type="presOf" srcId="{8F5C7F36-DC06-4D62-BA59-DC686BEC1391}" destId="{6D6A4F7D-9DF2-4528-9D15-5984C0E4623B}" srcOrd="0" destOrd="0" presId="urn:microsoft.com/office/officeart/2005/8/layout/venn2"/>
    <dgm:cxn modelId="{51C869D4-2D43-4AD3-AB89-203D0E0B0905}" type="presOf" srcId="{F77C480D-E696-4E8F-9498-F67EC82A6803}" destId="{31B9A1A3-EDB1-4304-A8E1-DE76172A3A3B}" srcOrd="1" destOrd="0" presId="urn:microsoft.com/office/officeart/2005/8/layout/venn2"/>
    <dgm:cxn modelId="{A2E03391-F8FA-47CD-BEAC-AF53BA186D3E}" type="presOf" srcId="{39B56AC5-3B57-46F9-8FDC-A6A3506A09C7}" destId="{0059E650-2821-4141-99F0-9E4832E0476E}" srcOrd="0" destOrd="0" presId="urn:microsoft.com/office/officeart/2005/8/layout/venn2"/>
    <dgm:cxn modelId="{6B81AA41-48CD-4121-AE89-243C19D0D7A1}" srcId="{8F5C7F36-DC06-4D62-BA59-DC686BEC1391}" destId="{846EE1DD-69B0-4696-9822-A9287A739572}" srcOrd="2" destOrd="0" parTransId="{F9B3E4C3-0403-4B6C-806C-809BD967B822}" sibTransId="{75163218-8E00-4669-AE45-FEE0933FDD76}"/>
    <dgm:cxn modelId="{AA6D7E0A-FE18-4927-8E72-4549B623D8CC}" type="presOf" srcId="{F77C480D-E696-4E8F-9498-F67EC82A6803}" destId="{BD421094-0730-49A1-A432-E1D9CDF38999}" srcOrd="0" destOrd="0" presId="urn:microsoft.com/office/officeart/2005/8/layout/venn2"/>
    <dgm:cxn modelId="{AE08B6AC-AE16-4577-B186-6D16ED952202}" type="presOf" srcId="{846EE1DD-69B0-4696-9822-A9287A739572}" destId="{D6E01578-0175-4712-93F7-E2368550E155}" srcOrd="1" destOrd="0" presId="urn:microsoft.com/office/officeart/2005/8/layout/venn2"/>
    <dgm:cxn modelId="{159D2EA9-8414-4A88-89D6-06CFE1BA5550}" type="presParOf" srcId="{6D6A4F7D-9DF2-4528-9D15-5984C0E4623B}" destId="{6E554B36-F248-47B1-A11F-2FA56758C1E4}" srcOrd="0" destOrd="0" presId="urn:microsoft.com/office/officeart/2005/8/layout/venn2"/>
    <dgm:cxn modelId="{0EEC8ABB-5196-4D04-9FA1-E34B037159F1}" type="presParOf" srcId="{6E554B36-F248-47B1-A11F-2FA56758C1E4}" destId="{BD421094-0730-49A1-A432-E1D9CDF38999}" srcOrd="0" destOrd="0" presId="urn:microsoft.com/office/officeart/2005/8/layout/venn2"/>
    <dgm:cxn modelId="{B35BBD88-412C-45E6-A043-6F833EF0E03C}" type="presParOf" srcId="{6E554B36-F248-47B1-A11F-2FA56758C1E4}" destId="{31B9A1A3-EDB1-4304-A8E1-DE76172A3A3B}" srcOrd="1" destOrd="0" presId="urn:microsoft.com/office/officeart/2005/8/layout/venn2"/>
    <dgm:cxn modelId="{45709CFE-C4BC-4FF1-9789-7A0C81D71FFB}" type="presParOf" srcId="{6D6A4F7D-9DF2-4528-9D15-5984C0E4623B}" destId="{6DBE6193-83F6-4164-A637-B9A9FDB3E09E}" srcOrd="1" destOrd="0" presId="urn:microsoft.com/office/officeart/2005/8/layout/venn2"/>
    <dgm:cxn modelId="{D8A6D883-E831-4A86-88FE-08D89D10B5F3}" type="presParOf" srcId="{6DBE6193-83F6-4164-A637-B9A9FDB3E09E}" destId="{0059E650-2821-4141-99F0-9E4832E0476E}" srcOrd="0" destOrd="0" presId="urn:microsoft.com/office/officeart/2005/8/layout/venn2"/>
    <dgm:cxn modelId="{3BCEF517-DA18-4C86-A6E4-5E62C32F85B7}" type="presParOf" srcId="{6DBE6193-83F6-4164-A637-B9A9FDB3E09E}" destId="{56263F9A-DC90-4B92-8820-0F4EE5FB46D5}" srcOrd="1" destOrd="0" presId="urn:microsoft.com/office/officeart/2005/8/layout/venn2"/>
    <dgm:cxn modelId="{6CFB8EAE-64DD-4131-B577-DA222774369D}" type="presParOf" srcId="{6D6A4F7D-9DF2-4528-9D15-5984C0E4623B}" destId="{5897F298-35F8-4A58-9120-B92D08B99311}" srcOrd="2" destOrd="0" presId="urn:microsoft.com/office/officeart/2005/8/layout/venn2"/>
    <dgm:cxn modelId="{C8B668F0-7DDC-42FE-ABA7-99EA1CA79FCB}" type="presParOf" srcId="{5897F298-35F8-4A58-9120-B92D08B99311}" destId="{554ADB44-597B-456D-886A-38CB9F198FA4}" srcOrd="0" destOrd="0" presId="urn:microsoft.com/office/officeart/2005/8/layout/venn2"/>
    <dgm:cxn modelId="{59AAF974-AF63-4721-9FE3-6AE9FDA23F92}" type="presParOf" srcId="{5897F298-35F8-4A58-9120-B92D08B99311}" destId="{D6E01578-0175-4712-93F7-E2368550E1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1094-0730-49A1-A432-E1D9CDF38999}">
      <dsp:nvSpPr>
        <dsp:cNvPr id="0" name=""/>
        <dsp:cNvSpPr/>
      </dsp:nvSpPr>
      <dsp:spPr>
        <a:xfrm>
          <a:off x="841782" y="32797"/>
          <a:ext cx="8120682" cy="54640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83034" y="305998"/>
        <a:ext cx="2838178" cy="819601"/>
      </dsp:txXfrm>
    </dsp:sp>
    <dsp:sp modelId="{0059E650-2821-4141-99F0-9E4832E0476E}">
      <dsp:nvSpPr>
        <dsp:cNvPr id="0" name=""/>
        <dsp:cNvSpPr/>
      </dsp:nvSpPr>
      <dsp:spPr>
        <a:xfrm>
          <a:off x="1756102" y="3084610"/>
          <a:ext cx="3949207" cy="148361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Среднедушевые денежные доходы населения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2005 </a:t>
          </a:r>
          <a:r>
            <a:rPr lang="ru-RU" sz="14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r>
            <a:rPr lang="ru-RU" sz="14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105,</a:t>
          </a:r>
          <a:r>
            <a:rPr lang="en-US" sz="14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0541" y="3177336"/>
        <a:ext cx="1840330" cy="278177"/>
      </dsp:txXfrm>
    </dsp:sp>
    <dsp:sp modelId="{554ADB44-597B-456D-886A-38CB9F198FA4}">
      <dsp:nvSpPr>
        <dsp:cNvPr id="0" name=""/>
        <dsp:cNvSpPr/>
      </dsp:nvSpPr>
      <dsp:spPr>
        <a:xfrm>
          <a:off x="5382913" y="3056710"/>
          <a:ext cx="3720801" cy="148832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0" rIns="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Среднедушевые потребительские расходы населения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</a:t>
          </a:r>
          <a:r>
            <a:rPr lang="en-US" sz="1400" b="1" kern="12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281 </a:t>
          </a:r>
          <a:r>
            <a:rPr lang="ru-RU" sz="14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руб</a:t>
          </a:r>
          <a:r>
            <a:rPr lang="ru-RU" sz="1400" b="1" kern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105,6%</a:t>
          </a:r>
        </a:p>
      </dsp:txBody>
      <dsp:txXfrm>
        <a:off x="5927812" y="3428792"/>
        <a:ext cx="2631004" cy="74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0.16538</cdr:x>
      <cdr:y>0.88644</cdr:y>
    </cdr:from>
    <cdr:to>
      <cdr:x>0.81095</cdr:x>
      <cdr:y>0.99874</cdr:y>
    </cdr:to>
    <cdr:sp macro="" textlink="">
      <cdr:nvSpPr>
        <cdr:cNvPr id="108545" name="Блок-схема: альтернативный процесс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82984" y="5386770"/>
          <a:ext cx="5398553" cy="682405"/>
        </a:xfrm>
        <a:prstGeom xmlns:a="http://schemas.openxmlformats.org/drawingml/2006/main" prst="flowChartAlternateProcess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2860" rIns="36576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По индексу промышленного производства  Пензенская область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находится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в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середине рейтинговой шкалы - </a:t>
          </a: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</a:t>
          </a:r>
          <a:r>
            <a:rPr lang="ru-RU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-е место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в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ПФО</a:t>
          </a: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,</a:t>
          </a:r>
        </a:p>
        <a:p xmlns:a="http://schemas.openxmlformats.org/drawingml/2006/main">
          <a:pPr algn="ctr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2</a:t>
          </a:r>
          <a:r>
            <a:rPr lang="en-US" sz="1200" dirty="0">
              <a:solidFill>
                <a:srgbClr val="000000"/>
              </a:solidFill>
              <a:latin typeface="Arial"/>
              <a:cs typeface="Arial"/>
            </a:rPr>
            <a:t>9</a:t>
          </a:r>
          <a:r>
            <a:rPr lang="ru-RU" sz="1200" dirty="0">
              <a:solidFill>
                <a:srgbClr val="000000"/>
              </a:solidFill>
              <a:latin typeface="Arial"/>
              <a:cs typeface="Arial"/>
            </a:rPr>
            <a:t> место - по России</a:t>
          </a: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.</a:t>
          </a:r>
          <a:endParaRPr lang="ru-RU" sz="1200" b="0" i="0" u="none" strike="noStrike" baseline="0" dirty="0">
            <a:solidFill>
              <a:srgbClr val="92D050"/>
            </a:solidFill>
            <a:latin typeface="Arial"/>
            <a:cs typeface="Arial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0.10531</cdr:x>
      <cdr:y>0.92513</cdr:y>
    </cdr:from>
    <cdr:to>
      <cdr:x>0.91091</cdr:x>
      <cdr:y>0.9716</cdr:y>
    </cdr:to>
    <cdr:sp macro="" textlink="">
      <cdr:nvSpPr>
        <cdr:cNvPr id="5123" name="Скругленный 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1047" y="5895109"/>
          <a:ext cx="7658044" cy="296141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 w="9525" algn="ctr">
          <a:noFill/>
          <a:round/>
          <a:headEnd/>
          <a:tailEnd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200"/>
            </a:lnSpc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Уровень инфляции в Пензенской области стабильно ниже, чем в среднем по Российской Федерации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0.92292</cdr:y>
    </cdr:from>
    <cdr:to>
      <cdr:x>1</cdr:x>
      <cdr:y>0.94491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642269"/>
          <a:ext cx="8369944" cy="13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ru-RU" sz="10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* Предварительные </a:t>
          </a:r>
          <a:r>
            <a:rPr lang="ru-RU" sz="1025" b="0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rPr>
            <a:t>данные,</a:t>
          </a:r>
          <a:r>
            <a:rPr lang="en-US" sz="1025" b="0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rPr>
            <a:t> </a:t>
          </a:r>
          <a:r>
            <a:rPr lang="ru-RU" sz="1025" b="0" i="0" u="none" strike="noStrike" baseline="0" dirty="0">
              <a:solidFill>
                <a:srgbClr val="000000"/>
              </a:solidFill>
              <a:latin typeface="Arial"/>
              <a:ea typeface="+mn-ea"/>
              <a:cs typeface="Arial"/>
            </a:rPr>
            <a:t>выгруженные из Единого государственного реестра записей актов гражданского состояния (ЕГР ЗАГС).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endParaRPr lang="ru-RU" sz="1025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0.90169</cdr:x>
      <cdr:y>0.07255</cdr:y>
    </cdr:from>
    <cdr:to>
      <cdr:x>0.91438</cdr:x>
      <cdr:y>0.09673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24825" y="485774"/>
          <a:ext cx="1143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0.60401</cdr:x>
      <cdr:y>0.12572</cdr:y>
    </cdr:from>
    <cdr:to>
      <cdr:x>1</cdr:x>
      <cdr:y>0.22768</cdr:y>
    </cdr:to>
    <cdr:sp macro="" textlink="">
      <cdr:nvSpPr>
        <cdr:cNvPr id="76802" name="Скругленный 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1548" y="802772"/>
          <a:ext cx="3265863" cy="651035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hardEdge"/>
        </a:sp3d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ct val="100000"/>
            </a:lnSpc>
            <a:defRPr sz="1000"/>
          </a:pP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rial Cyr"/>
              <a:cs typeface="Arial Cyr"/>
            </a:rPr>
            <a:t>Среднемесячная заработная</a:t>
          </a: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_BodoniNova"/>
            </a:rPr>
            <a:t> </a:t>
          </a:r>
        </a:p>
        <a:p xmlns:a="http://schemas.openxmlformats.org/drawingml/2006/main">
          <a:pPr algn="ctr" rtl="0">
            <a:lnSpc>
              <a:spcPct val="100000"/>
            </a:lnSpc>
            <a:defRPr sz="1000"/>
          </a:pP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rial Cyr"/>
              <a:cs typeface="Arial Cyr"/>
            </a:rPr>
            <a:t>плата</a:t>
          </a: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_BodoniNova"/>
            </a:rPr>
            <a:t> </a:t>
          </a: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rial Cyr"/>
              <a:cs typeface="Arial Cyr"/>
            </a:rPr>
            <a:t>по</a:t>
          </a: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_BodoniNova"/>
            </a:rPr>
            <a:t> </a:t>
          </a:r>
          <a:r>
            <a:rPr lang="ru-RU" sz="1100" b="0" i="1" u="none" strike="noStrike" baseline="0" dirty="0" smtClean="0">
              <a:solidFill>
                <a:srgbClr val="000000"/>
              </a:solidFill>
              <a:effectLst/>
              <a:latin typeface="Arial Cyr"/>
              <a:cs typeface="Arial Cyr"/>
            </a:rPr>
            <a:t>области </a:t>
          </a:r>
          <a:r>
            <a:rPr lang="ru-RU" sz="1100" b="0" i="1" baseline="0" dirty="0" smtClean="0">
              <a:solidFill>
                <a:schemeClr val="dk1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в </a:t>
          </a:r>
          <a:r>
            <a:rPr lang="ru-RU" sz="1100" b="0" i="1" baseline="0" dirty="0">
              <a:solidFill>
                <a:schemeClr val="dk1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январе-августе </a:t>
          </a:r>
          <a:r>
            <a:rPr lang="ru-RU" sz="1100" b="0" i="1" u="none" strike="noStrike" baseline="0" dirty="0">
              <a:solidFill>
                <a:srgbClr val="000000"/>
              </a:solidFill>
              <a:effectLst/>
              <a:latin typeface="Arial Cyr"/>
              <a:cs typeface="Arial Cyr"/>
            </a:rPr>
            <a:t>2019 г. </a:t>
          </a:r>
          <a:r>
            <a:rPr lang="ru-RU" sz="1100" b="0" i="1" u="none" strike="noStrike" baseline="0" dirty="0" smtClean="0">
              <a:solidFill>
                <a:srgbClr val="000000"/>
              </a:solidFill>
              <a:effectLst/>
              <a:latin typeface="a_BodoniNova"/>
            </a:rPr>
            <a:t>– </a:t>
          </a:r>
          <a:r>
            <a:rPr lang="ru-RU" sz="1100" b="1" i="1" u="none" strike="noStrike" baseline="0" dirty="0" smtClean="0">
              <a:solidFill>
                <a:srgbClr val="000000"/>
              </a:solidFill>
              <a:effectLst/>
              <a:latin typeface="a_BodoniNova"/>
            </a:rPr>
            <a:t>294</a:t>
          </a:r>
          <a:r>
            <a:rPr lang="en-US" sz="1100" b="1" i="1" u="none" strike="noStrike" baseline="0" dirty="0">
              <a:solidFill>
                <a:srgbClr val="000000"/>
              </a:solidFill>
              <a:effectLst/>
              <a:latin typeface="a_BodoniNova"/>
            </a:rPr>
            <a:t>10</a:t>
          </a:r>
          <a:r>
            <a:rPr lang="ru-RU" sz="1100" b="1" i="1" u="none" strike="noStrike" baseline="0" dirty="0">
              <a:solidFill>
                <a:srgbClr val="000000"/>
              </a:solidFill>
              <a:effectLst/>
              <a:latin typeface="a_BodoniNova"/>
            </a:rPr>
            <a:t> </a:t>
          </a:r>
          <a:r>
            <a:rPr lang="ru-RU" sz="1100" b="1" i="1" u="none" strike="noStrike" baseline="0" dirty="0">
              <a:solidFill>
                <a:srgbClr val="000000"/>
              </a:solidFill>
              <a:effectLst/>
              <a:latin typeface="Arial Cyr"/>
              <a:cs typeface="Arial Cyr"/>
            </a:rPr>
            <a:t>руб.</a:t>
          </a:r>
        </a:p>
      </cdr:txBody>
    </cdr:sp>
  </cdr:relSizeAnchor>
  <cdr:relSizeAnchor xmlns:cdr="http://schemas.openxmlformats.org/drawingml/2006/chartDrawing">
    <cdr:from>
      <cdr:x>0.13191</cdr:x>
      <cdr:y>0.56599</cdr:y>
    </cdr:from>
    <cdr:to>
      <cdr:x>0.84911</cdr:x>
      <cdr:y>0.60742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087931" y="3614047"/>
          <a:ext cx="59150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>
              <a:latin typeface="Arial" pitchFamily="34" charset="0"/>
              <a:cs typeface="Arial" pitchFamily="34" charset="0"/>
            </a:rPr>
            <a:t>Справочно</a:t>
          </a:r>
          <a:r>
            <a:rPr lang="en-US" sz="1100">
              <a:latin typeface="Arial" pitchFamily="34" charset="0"/>
              <a:cs typeface="Arial" pitchFamily="34" charset="0"/>
            </a:rPr>
            <a:t>: </a:t>
          </a:r>
          <a:r>
            <a:rPr lang="ru-RU" sz="1100">
              <a:latin typeface="Arial" pitchFamily="34" charset="0"/>
              <a:cs typeface="Arial" pitchFamily="34" charset="0"/>
            </a:rPr>
            <a:t>  среднесписочная численность работников</a:t>
          </a:r>
          <a:r>
            <a:rPr lang="en-US" sz="1100">
              <a:latin typeface="Arial" pitchFamily="34" charset="0"/>
              <a:cs typeface="Arial" pitchFamily="34" charset="0"/>
            </a:rPr>
            <a:t> </a:t>
          </a:r>
          <a:r>
            <a:rPr lang="ru-RU" sz="1100">
              <a:latin typeface="Arial" pitchFamily="34" charset="0"/>
              <a:cs typeface="Arial" pitchFamily="34" charset="0"/>
            </a:rPr>
            <a:t>за январь-август </a:t>
          </a:r>
          <a:r>
            <a:rPr lang="ru-RU" sz="1100" baseline="0">
              <a:latin typeface="Arial" pitchFamily="34" charset="0"/>
              <a:cs typeface="Arial" pitchFamily="34" charset="0"/>
            </a:rPr>
            <a:t>2019</a:t>
          </a:r>
          <a:r>
            <a:rPr lang="en-US" sz="1100" baseline="0">
              <a:latin typeface="Arial" pitchFamily="34" charset="0"/>
              <a:cs typeface="Arial" pitchFamily="34" charset="0"/>
            </a:rPr>
            <a:t> </a:t>
          </a:r>
          <a:r>
            <a:rPr lang="ru-RU" sz="1100" baseline="0">
              <a:latin typeface="Arial" pitchFamily="34" charset="0"/>
              <a:cs typeface="Arial" pitchFamily="34" charset="0"/>
            </a:rPr>
            <a:t>г.</a:t>
          </a:r>
          <a:r>
            <a:rPr lang="ru-RU" sz="1100">
              <a:latin typeface="Arial" pitchFamily="34" charset="0"/>
              <a:cs typeface="Arial" pitchFamily="34" charset="0"/>
            </a:rPr>
            <a:t>, чел.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0.47064</cdr:x>
      <cdr:y>0.85456</cdr:y>
    </cdr:from>
    <cdr:to>
      <cdr:x>1</cdr:x>
      <cdr:y>0.98369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213860" y="4986138"/>
          <a:ext cx="4739640" cy="753441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ln xmlns:a="http://schemas.openxmlformats.org/drawingml/2006/main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>Внешнеторговый оборот за 8 месяцев 2019 г.</a:t>
          </a:r>
          <a:b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</a:br>
          <a: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>уменьшился на 3,2% по сравнению с 8 месяцами 2018 г., </a:t>
          </a:r>
          <a:r>
            <a:rPr lang="en-US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> </a:t>
          </a:r>
          <a: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/>
          </a:r>
          <a:b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</a:br>
          <a: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>экспорт - увеличился на 1,8</a:t>
          </a:r>
          <a:r>
            <a:rPr lang="ru-RU" sz="1200" b="1" i="0" u="none" strike="noStrike" baseline="0" dirty="0" smtClean="0">
              <a:solidFill>
                <a:srgbClr val="660066"/>
              </a:solidFill>
              <a:latin typeface="Arial"/>
              <a:cs typeface="Arial"/>
            </a:rPr>
            <a:t>%, импорт </a:t>
          </a:r>
          <a:r>
            <a:rPr lang="ru-RU" sz="1200" b="1" i="0" u="none" strike="noStrike" baseline="0" dirty="0">
              <a:solidFill>
                <a:srgbClr val="660066"/>
              </a:solidFill>
              <a:latin typeface="Arial"/>
              <a:cs typeface="Arial"/>
            </a:rPr>
            <a:t>- снизился на 7,4%.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0.71177</cdr:x>
      <cdr:y>0.07753</cdr:y>
    </cdr:from>
    <cdr:to>
      <cdr:x>0.93185</cdr:x>
      <cdr:y>0.19473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6026" y="514350"/>
          <a:ext cx="1943100" cy="7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100" b="0" i="0" baseline="0">
              <a:effectLst/>
              <a:latin typeface="Arial" pitchFamily="34" charset="0"/>
              <a:ea typeface="+mn-ea"/>
              <a:cs typeface="Arial" pitchFamily="34" charset="0"/>
            </a:rPr>
            <a:t>Сальдированный </a:t>
          </a:r>
          <a:endParaRPr lang="ru-RU">
            <a:effectLst/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100" b="0" i="0" baseline="0">
              <a:effectLst/>
              <a:latin typeface="Arial" pitchFamily="34" charset="0"/>
              <a:ea typeface="+mn-ea"/>
              <a:cs typeface="Arial" pitchFamily="34" charset="0"/>
            </a:rPr>
            <a:t>финансовый результат</a:t>
          </a:r>
          <a:endParaRPr lang="ru-RU" sz="11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0.15504</cdr:x>
      <cdr:y>0.85907</cdr:y>
    </cdr:from>
    <cdr:to>
      <cdr:x>0.84496</cdr:x>
      <cdr:y>0.92663</cdr:y>
    </cdr:to>
    <cdr:sp macro="" textlink="">
      <cdr:nvSpPr>
        <cdr:cNvPr id="2" name="Блок-схема: альтернативный процесс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3137" y="5685166"/>
          <a:ext cx="6243718" cy="447080"/>
        </a:xfrm>
        <a:prstGeom xmlns:a="http://schemas.openxmlformats.org/drawingml/2006/main" prst="flowChartAlternateProcess">
          <a:avLst/>
        </a:prstGeom>
        <a:gradFill xmlns:a="http://schemas.openxmlformats.org/drawingml/2006/main" rotWithShape="1">
          <a:gsLst>
            <a:gs pos="0">
              <a:srgbClr val="F8E8BA"/>
            </a:gs>
            <a:gs pos="100000">
              <a:srgbClr val="FFCC66"/>
            </a:gs>
          </a:gsLst>
          <a:lin ang="5400000" scaled="1"/>
        </a:gradFill>
        <a:ln xmlns:a="http://schemas.openxmlformats.org/drawingml/2006/main" w="9525" algn="ctr">
          <a:solidFill>
            <a:srgbClr val="FFCC66"/>
          </a:solidFill>
          <a:miter lim="800000"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По индексу производства продукции сельского хозяйства за </a:t>
          </a: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9 </a:t>
          </a: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месяцев 2019 г.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Пензенская область находится на </a:t>
          </a:r>
          <a:r>
            <a:rPr lang="ru-RU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1-м месте в ПФО</a:t>
          </a: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.</a:t>
          </a:r>
          <a:endParaRPr lang="ru-RU" sz="1200" b="0" i="0" u="none" strike="noStrike" baseline="0">
            <a:solidFill>
              <a:srgbClr val="000000"/>
            </a:solidFill>
            <a:latin typeface="a_BodoniNova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200" b="0" i="0" u="none" strike="noStrike" baseline="0">
            <a:solidFill>
              <a:srgbClr val="000000"/>
            </a:solidFill>
            <a:latin typeface="a_BodoniNov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0.10856</cdr:x>
      <cdr:y>0.79325</cdr:y>
    </cdr:from>
    <cdr:to>
      <cdr:x>0.91685</cdr:x>
      <cdr:y>0.88594</cdr:y>
    </cdr:to>
    <cdr:sp macro="" textlink="">
      <cdr:nvSpPr>
        <cdr:cNvPr id="2" name="Блок-схема: альтернативный процесс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6458" y="5145417"/>
          <a:ext cx="7344816" cy="601233"/>
        </a:xfrm>
        <a:prstGeom xmlns:a="http://schemas.openxmlformats.org/drawingml/2006/main" prst="flowChartAlternateProcess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200"/>
            </a:lnSpc>
            <a:defRPr sz="1000"/>
          </a:pP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По состоянию на 1 октября  201</a:t>
          </a:r>
          <a:r>
            <a:rPr lang="en-US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9</a:t>
          </a: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г. по сравнению с  аналогичным периодом 201</a:t>
          </a:r>
          <a:r>
            <a:rPr lang="en-US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8</a:t>
          </a: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г. получено  </a:t>
          </a:r>
          <a:r>
            <a:rPr lang="ru-RU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больше:</a:t>
          </a:r>
          <a:r>
            <a:rPr lang="en-US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подсолнечника </a:t>
          </a: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- в </a:t>
          </a:r>
          <a:r>
            <a:rPr lang="ru-RU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5,7р., </a:t>
          </a: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свеклы сахарной - на 75,0%, овощей открытого и </a:t>
          </a:r>
          <a:r>
            <a:rPr lang="ru-RU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закрытого</a:t>
          </a:r>
          <a:endParaRPr lang="en-US" sz="1200" i="0" u="none" strike="noStrike" baseline="0" dirty="0" smtClean="0">
            <a:solidFill>
              <a:srgbClr val="000000"/>
            </a:solidFill>
            <a:latin typeface="Arial Cyr"/>
            <a:cs typeface="Arial Cyr"/>
          </a:endParaRPr>
        </a:p>
        <a:p xmlns:a="http://schemas.openxmlformats.org/drawingml/2006/main">
          <a:pPr algn="ctr" rtl="0">
            <a:lnSpc>
              <a:spcPts val="1200"/>
            </a:lnSpc>
            <a:defRPr sz="1000"/>
          </a:pPr>
          <a:r>
            <a:rPr lang="ru-RU" sz="120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грунта </a:t>
          </a:r>
          <a:r>
            <a:rPr lang="ru-RU" sz="120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- на 12,0, картофеля - на 8,8, зерна - на 4,3%.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0.07859</cdr:x>
      <cdr:y>0.76302</cdr:y>
    </cdr:from>
    <cdr:to>
      <cdr:x>0.97051</cdr:x>
      <cdr:y>0.85262</cdr:y>
    </cdr:to>
    <cdr:sp macro="" textlink="">
      <cdr:nvSpPr>
        <cdr:cNvPr id="31745" name="Скругленный 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0523" y="5040560"/>
          <a:ext cx="8063444" cy="591905"/>
        </a:xfrm>
        <a:prstGeom xmlns:a="http://schemas.openxmlformats.org/drawingml/2006/main" prst="roundRect">
          <a:avLst>
            <a:gd name="adj" fmla="val 16667"/>
          </a:avLst>
        </a:prstGeom>
        <a:gradFill xmlns:a="http://schemas.openxmlformats.org/drawingml/2006/main" rotWithShape="1">
          <a:gsLst>
            <a:gs pos="0">
              <a:srgbClr val="FFBE86"/>
            </a:gs>
            <a:gs pos="35001">
              <a:srgbClr val="FFD0AA"/>
            </a:gs>
            <a:gs pos="100000">
              <a:srgbClr val="FFEBDB"/>
            </a:gs>
          </a:gsLst>
          <a:lin ang="16200000" scaled="1"/>
        </a:gradFill>
        <a:ln xmlns:a="http://schemas.openxmlformats.org/drawingml/2006/main" w="9525" algn="ctr">
          <a:solidFill>
            <a:srgbClr val="F69240"/>
          </a:solidFill>
          <a:round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txBody>
        <a:bodyPr xmlns:a="http://schemas.openxmlformats.org/drawingml/2006/main" vertOverflow="clip" wrap="square" lIns="27432" tIns="22860" rIns="27432" bIns="0" anchor="ctr" upright="1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rPr>
            <a:t>За 9 месяцев 2019 г. производство скота и птицы на убой (в живом весе) в хозяйствах всех категорий по сравнению с 9 месяцами 2018 г. возросло на 22,3%, молока сократилось на 0,3, яиц - на 1,2%.</a:t>
          </a:r>
        </a:p>
        <a:p xmlns:a="http://schemas.openxmlformats.org/drawingml/2006/main">
          <a:pPr algn="ctr" rtl="0">
            <a:defRPr sz="1000"/>
          </a:pPr>
          <a:endParaRPr lang="ru-RU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0.10926</cdr:x>
      <cdr:y>0.86607</cdr:y>
    </cdr:from>
    <cdr:to>
      <cdr:x>0.86646</cdr:x>
      <cdr:y>0.94386</cdr:y>
    </cdr:to>
    <cdr:sp macro="" textlink="">
      <cdr:nvSpPr>
        <cdr:cNvPr id="8" name="Скругленный 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6257" y="5774518"/>
          <a:ext cx="6418974" cy="518665"/>
        </a:xfrm>
        <a:prstGeom xmlns:a="http://schemas.openxmlformats.org/drawingml/2006/main" prst="roundRect">
          <a:avLst>
            <a:gd name="adj" fmla="val 16667"/>
          </a:avLst>
        </a:prstGeom>
        <a:gradFill xmlns:a="http://schemas.openxmlformats.org/drawingml/2006/main" rotWithShape="0">
          <a:gsLst>
            <a:gs pos="0">
              <a:srgbClr val="FAC090"/>
            </a:gs>
            <a:gs pos="50000">
              <a:srgbClr val="FCD5B5"/>
            </a:gs>
            <a:gs pos="100000">
              <a:srgbClr val="FCD5B5"/>
            </a:gs>
          </a:gsLst>
          <a:lin ang="5400000" scaled="1"/>
        </a:gradFill>
        <a:ln xmlns:a="http://schemas.openxmlformats.org/drawingml/2006/main" w="12700" algn="ctr">
          <a:solidFill>
            <a:srgbClr val="E46C0A"/>
          </a:solidFill>
          <a:round/>
          <a:headEnd/>
          <a:tailEnd/>
        </a:ln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 состоянию на 1 октября 2019</a:t>
          </a:r>
          <a:r>
            <a:rPr lang="en-US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г. по сравнению с 1 октября 2018</a:t>
          </a:r>
          <a:r>
            <a:rPr lang="en-US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г. </a:t>
          </a:r>
          <a:b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</a:br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поголовье свиней </a:t>
          </a:r>
          <a:r>
            <a:rPr lang="ru-RU" sz="1200" b="0" i="0" baseline="0" dirty="0">
              <a:effectLst/>
              <a:latin typeface="Arial" pitchFamily="34" charset="0"/>
              <a:ea typeface="+mn-ea"/>
              <a:cs typeface="Arial" pitchFamily="34" charset="0"/>
            </a:rPr>
            <a:t>в хозяйствах всех категорий 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возросло на 60,9%, птицы </a:t>
          </a:r>
          <a:r>
            <a:rPr lang="ru-RU" sz="1100" dirty="0">
              <a:effectLst/>
              <a:latin typeface="+mn-lt"/>
              <a:ea typeface="+mn-ea"/>
              <a:cs typeface="+mn-cs"/>
            </a:rPr>
            <a:t>–</a:t>
          </a:r>
          <a:r>
            <a:rPr lang="ru-RU" sz="12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 3,0%. </a:t>
          </a:r>
          <a:endParaRPr lang="ru-RU" sz="1200" dirty="0"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0.09339</cdr:x>
      <cdr:y>0.54689</cdr:y>
    </cdr:from>
    <cdr:to>
      <cdr:x>0.20802</cdr:x>
      <cdr:y>0.59855</cdr:y>
    </cdr:to>
    <cdr:sp macro="" textlink="">
      <cdr:nvSpPr>
        <cdr:cNvPr id="10" name="Овал 2"/>
        <cdr:cNvSpPr/>
      </cdr:nvSpPr>
      <cdr:spPr>
        <a:xfrm xmlns:a="http://schemas.openxmlformats.org/drawingml/2006/main">
          <a:off x="793829" y="3651256"/>
          <a:ext cx="971747" cy="34611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12700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96,6%</a:t>
          </a:r>
        </a:p>
      </cdr:txBody>
    </cdr:sp>
  </cdr:relSizeAnchor>
  <cdr:relSizeAnchor xmlns:cdr="http://schemas.openxmlformats.org/drawingml/2006/chartDrawing">
    <cdr:from>
      <cdr:x>0.27065</cdr:x>
      <cdr:y>0.5216</cdr:y>
    </cdr:from>
    <cdr:to>
      <cdr:x>0.38552</cdr:x>
      <cdr:y>0.574</cdr:y>
    </cdr:to>
    <cdr:sp macro="" textlink="">
      <cdr:nvSpPr>
        <cdr:cNvPr id="11" name="Овал 3"/>
        <cdr:cNvSpPr/>
      </cdr:nvSpPr>
      <cdr:spPr>
        <a:xfrm xmlns:a="http://schemas.openxmlformats.org/drawingml/2006/main">
          <a:off x="2294409" y="3477766"/>
          <a:ext cx="973782" cy="3493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12700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160,9%</a:t>
          </a:r>
        </a:p>
      </cdr:txBody>
    </cdr:sp>
  </cdr:relSizeAnchor>
  <cdr:relSizeAnchor xmlns:cdr="http://schemas.openxmlformats.org/drawingml/2006/chartDrawing">
    <cdr:from>
      <cdr:x>0.55592</cdr:x>
      <cdr:y>0.58235</cdr:y>
    </cdr:from>
    <cdr:to>
      <cdr:x>0.66957</cdr:x>
      <cdr:y>0.63426</cdr:y>
    </cdr:to>
    <cdr:sp macro="" textlink="">
      <cdr:nvSpPr>
        <cdr:cNvPr id="15" name="Овал 8"/>
        <cdr:cNvSpPr/>
      </cdr:nvSpPr>
      <cdr:spPr>
        <a:xfrm xmlns:a="http://schemas.openxmlformats.org/drawingml/2006/main">
          <a:off x="4708501" y="3889343"/>
          <a:ext cx="971747" cy="34611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12700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97,5%</a:t>
          </a:r>
        </a:p>
      </cdr:txBody>
    </cdr:sp>
  </cdr:relSizeAnchor>
  <cdr:relSizeAnchor xmlns:cdr="http://schemas.openxmlformats.org/drawingml/2006/chartDrawing">
    <cdr:from>
      <cdr:x>0.78031</cdr:x>
      <cdr:y>0.3704</cdr:y>
    </cdr:from>
    <cdr:to>
      <cdr:x>0.89495</cdr:x>
      <cdr:y>0.42281</cdr:y>
    </cdr:to>
    <cdr:sp macro="" textlink="">
      <cdr:nvSpPr>
        <cdr:cNvPr id="17" name="Овал 16"/>
        <cdr:cNvSpPr/>
      </cdr:nvSpPr>
      <cdr:spPr>
        <a:xfrm xmlns:a="http://schemas.openxmlformats.org/drawingml/2006/main">
          <a:off x="6614889" y="2469654"/>
          <a:ext cx="971832" cy="3494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12700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103,0%</a:t>
          </a:r>
        </a:p>
      </cdr:txBody>
    </cdr:sp>
  </cdr:relSizeAnchor>
  <cdr:relSizeAnchor xmlns:cdr="http://schemas.openxmlformats.org/drawingml/2006/chartDrawing">
    <cdr:from>
      <cdr:x>0.2618</cdr:x>
      <cdr:y>0.07881</cdr:y>
    </cdr:from>
    <cdr:to>
      <cdr:x>0.7382</cdr:x>
      <cdr:y>0.14881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19344" y="525438"/>
          <a:ext cx="4038562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Поголовье</a:t>
          </a:r>
          <a:r>
            <a:rPr lang="ru-RU" sz="1200" b="1" baseline="0" dirty="0">
              <a:latin typeface="Arial" pitchFamily="34" charset="0"/>
              <a:cs typeface="Arial" pitchFamily="34" charset="0"/>
            </a:rPr>
            <a:t> скота и птицы по Пензенской области</a:t>
          </a:r>
          <a:br>
            <a:rPr lang="ru-RU" sz="1200" b="1" baseline="0" dirty="0">
              <a:latin typeface="Arial" pitchFamily="34" charset="0"/>
              <a:cs typeface="Arial" pitchFamily="34" charset="0"/>
            </a:rPr>
          </a:br>
          <a:r>
            <a:rPr lang="ru-RU" sz="1200" b="0" baseline="0" dirty="0">
              <a:latin typeface="Arial" pitchFamily="34" charset="0"/>
              <a:cs typeface="Arial" pitchFamily="34" charset="0"/>
            </a:rPr>
            <a:t>(</a:t>
          </a:r>
          <a:r>
            <a:rPr lang="ru-RU" sz="1200" baseline="0" dirty="0">
              <a:latin typeface="Arial" pitchFamily="34" charset="0"/>
              <a:cs typeface="Arial" pitchFamily="34" charset="0"/>
            </a:rPr>
            <a:t>тысяч голов)</a:t>
          </a:r>
          <a:endParaRPr lang="ru-RU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0.49795</cdr:x>
      <cdr:y>0.35394</cdr:y>
    </cdr:from>
    <cdr:to>
      <cdr:x>0.7148</cdr:x>
      <cdr:y>0.56109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21248" y="2359918"/>
          <a:ext cx="1838325" cy="1381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0.61031</cdr:x>
      <cdr:y>0.4568</cdr:y>
    </cdr:from>
    <cdr:to>
      <cdr:x>0.7148</cdr:x>
      <cdr:y>0.58966</cdr:y>
    </cdr:to>
    <cdr:pic>
      <cdr:nvPicPr>
        <cdr:cNvPr id="12" name="Рисунок 1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73748" y="3045718"/>
          <a:ext cx="885825" cy="885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0.00733</cdr:x>
      <cdr:y>0.1544</cdr:y>
    </cdr:from>
    <cdr:to>
      <cdr:x>0.80086</cdr:x>
      <cdr:y>0.54583</cdr:y>
    </cdr:to>
    <cdr:grpSp>
      <cdr:nvGrpSpPr>
        <cdr:cNvPr id="13" name="Группа 1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2138" y="1029462"/>
          <a:ext cx="6726952" cy="2609860"/>
          <a:chOff x="0" y="0"/>
          <a:chExt cx="6724653" cy="2609850"/>
        </a:xfrm>
      </cdr:grpSpPr>
      <cdr:pic>
        <cdr:nvPicPr>
          <cdr:cNvPr id="14" name="Рисунок 13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2159519" y="1041923"/>
            <a:ext cx="1638795" cy="130227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  <cdr:pic>
        <cdr:nvPicPr>
          <cdr:cNvPr id="16" name="Рисунок 15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r="18382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4803335" y="138413"/>
            <a:ext cx="780789" cy="95696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  <cdr:pic>
        <cdr:nvPicPr>
          <cdr:cNvPr id="18" name="Рисунок 17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0" y="1314450"/>
            <a:ext cx="2066235" cy="1295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  <cdr:pic>
        <cdr:nvPicPr>
          <cdr:cNvPr id="19" name="Рисунок 18" descr="http://pngimg.com/uploads/turkey/turkey_PNG58599.png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5542767" y="0"/>
            <a:ext cx="1181886" cy="91439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0.14797</cdr:x>
      <cdr:y>0.90287</cdr:y>
    </cdr:from>
    <cdr:to>
      <cdr:x>0.88294</cdr:x>
      <cdr:y>0.96082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299615" y="5839471"/>
          <a:ext cx="6455199" cy="37480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>
            <a:alpha val="42000"/>
          </a:srgb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По темпам ввода</a:t>
          </a:r>
          <a:r>
            <a:rPr lang="ru-RU" sz="1200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жилых домов Пензенская область занимает </a:t>
          </a:r>
          <a:r>
            <a:rPr lang="ru-RU" sz="1200" b="1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1-е</a:t>
          </a:r>
          <a:r>
            <a:rPr lang="ru-RU" sz="1200" baseline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место в ПФО.</a:t>
          </a:r>
          <a:endParaRPr lang="ru-RU" sz="120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0.36957</cdr:x>
      <cdr:y>0.15142</cdr:y>
    </cdr:from>
    <cdr:to>
      <cdr:x>0.58631</cdr:x>
      <cdr:y>0.25983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8025" y="981075"/>
          <a:ext cx="190500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0.21208</cdr:x>
      <cdr:y>0.11281</cdr:y>
    </cdr:from>
    <cdr:to>
      <cdr:x>0.31564</cdr:x>
      <cdr:y>0.24952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57375" y="752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0.05501</cdr:x>
      <cdr:y>0.82257</cdr:y>
    </cdr:from>
    <cdr:to>
      <cdr:x>0.11717</cdr:x>
      <cdr:y>0.88053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68261" y="5329034"/>
          <a:ext cx="556667" cy="368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chemeClr val="bg1"/>
              </a:solidFill>
            </a:rPr>
            <a:t>201</a:t>
          </a:r>
          <a:r>
            <a:rPr lang="en-US" sz="1400" b="1">
              <a:solidFill>
                <a:schemeClr val="bg1"/>
              </a:solidFill>
            </a:rPr>
            <a:t>7</a:t>
          </a:r>
          <a:endParaRPr lang="ru-RU" sz="14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0.15803</cdr:x>
      <cdr:y>0.85938</cdr:y>
    </cdr:from>
    <cdr:to>
      <cdr:x>0.86667</cdr:x>
      <cdr:y>0.94083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361732" y="5527898"/>
          <a:ext cx="6106212" cy="5239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По вводу жилых домов на 1000 человек населения Пензенская область находится </a:t>
          </a:r>
        </a:p>
        <a:p xmlns:a="http://schemas.openxmlformats.org/drawingml/2006/main">
          <a:pPr algn="ctr" rtl="0">
            <a:lnSpc>
              <a:spcPts val="1200"/>
            </a:lnSpc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в начале рейтинговой шкалы </a:t>
          </a:r>
          <a:r>
            <a:rPr lang="ru-RU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(3-е место</a:t>
          </a: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в ПФО).</a:t>
          </a:r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0.1655</cdr:x>
      <cdr:y>0.91943</cdr:y>
    </cdr:from>
    <cdr:to>
      <cdr:x>0.87303</cdr:x>
      <cdr:y>0.9877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6089" y="5592885"/>
          <a:ext cx="6610513" cy="415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0.1705</cdr:x>
      <cdr:y>0.92116</cdr:y>
    </cdr:from>
    <cdr:to>
      <cdr:x>0.85689</cdr:x>
      <cdr:y>0.98257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1218" y="5592885"/>
          <a:ext cx="6390705" cy="374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0.09157</cdr:x>
      <cdr:y>0.8874</cdr:y>
    </cdr:from>
    <cdr:to>
      <cdr:x>0.97023</cdr:x>
      <cdr:y>0.98257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0385" y="5389359"/>
          <a:ext cx="8189871" cy="57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0.16175</cdr:x>
      <cdr:y>0.83964</cdr:y>
    </cdr:from>
    <cdr:to>
      <cdr:x>0.92519</cdr:x>
      <cdr:y>0.99037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89808" y="5096282"/>
          <a:ext cx="7107115" cy="91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0.19652</cdr:x>
      <cdr:y>0.85255</cdr:y>
    </cdr:from>
    <cdr:to>
      <cdr:x>0.85164</cdr:x>
      <cdr:y>0.9866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15449" y="5177692"/>
          <a:ext cx="6097628" cy="814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0.1655</cdr:x>
      <cdr:y>0.91943</cdr:y>
    </cdr:from>
    <cdr:to>
      <cdr:x>0.87303</cdr:x>
      <cdr:y>0.9877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06089" y="5592885"/>
          <a:ext cx="6610513" cy="415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0.1705</cdr:x>
      <cdr:y>0.92116</cdr:y>
    </cdr:from>
    <cdr:to>
      <cdr:x>0.85689</cdr:x>
      <cdr:y>0.98257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1571218" y="5592885"/>
          <a:ext cx="6390705" cy="374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0.09157</cdr:x>
      <cdr:y>0.8874</cdr:y>
    </cdr:from>
    <cdr:to>
      <cdr:x>0.97023</cdr:x>
      <cdr:y>0.98257</cdr:y>
    </cdr:to>
    <cdr:sp macro="" textlink="">
      <cdr:nvSpPr>
        <cdr:cNvPr id="10" name="TextBox 3"/>
        <cdr:cNvSpPr txBox="1"/>
      </cdr:nvSpPr>
      <cdr:spPr>
        <a:xfrm xmlns:a="http://schemas.openxmlformats.org/drawingml/2006/main">
          <a:off x="830385" y="5389359"/>
          <a:ext cx="8189871" cy="57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0.16175</cdr:x>
      <cdr:y>0.83964</cdr:y>
    </cdr:from>
    <cdr:to>
      <cdr:x>0.92519</cdr:x>
      <cdr:y>0.99037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489808" y="5096282"/>
          <a:ext cx="7107115" cy="91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0.19652</cdr:x>
      <cdr:y>0.85255</cdr:y>
    </cdr:from>
    <cdr:to>
      <cdr:x>0.85164</cdr:x>
      <cdr:y>0.9866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1815449" y="5177692"/>
          <a:ext cx="6097628" cy="814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0.01367</cdr:x>
      <cdr:y>0.91911</cdr:y>
    </cdr:from>
    <cdr:to>
      <cdr:x>0.98747</cdr:x>
      <cdr:y>0.99764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7000" y="5573713"/>
          <a:ext cx="9048750" cy="476225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i="0" dirty="0">
              <a:latin typeface="Arial" pitchFamily="34" charset="0"/>
              <a:cs typeface="Arial" pitchFamily="34" charset="0"/>
            </a:rPr>
            <a:t>По обороту розничной торговли на душу населения Пензенская область занимает</a:t>
          </a:r>
          <a:r>
            <a:rPr lang="ru-RU" sz="1200" i="0" baseline="0" dirty="0">
              <a:latin typeface="Arial" pitchFamily="34" charset="0"/>
              <a:cs typeface="Arial" pitchFamily="34" charset="0"/>
            </a:rPr>
            <a:t> </a:t>
          </a:r>
          <a:r>
            <a:rPr lang="ru-RU" sz="1200" b="1" i="0" baseline="0" dirty="0">
              <a:latin typeface="Arial" pitchFamily="34" charset="0"/>
              <a:cs typeface="Arial" pitchFamily="34" charset="0"/>
            </a:rPr>
            <a:t>6-е </a:t>
          </a:r>
          <a:r>
            <a:rPr lang="ru-RU" sz="1200" b="1" i="0" baseline="0" dirty="0" smtClean="0">
              <a:latin typeface="Arial" pitchFamily="34" charset="0"/>
              <a:cs typeface="Arial" pitchFamily="34" charset="0"/>
            </a:rPr>
            <a:t>место в ПФО,</a:t>
          </a:r>
          <a:endParaRPr lang="ru-RU" sz="1200" b="1" i="0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200" i="0" baseline="0" dirty="0">
              <a:latin typeface="Arial" pitchFamily="34" charset="0"/>
              <a:cs typeface="Arial" pitchFamily="34" charset="0"/>
            </a:rPr>
            <a:t>по индексу физического объема - делит </a:t>
          </a:r>
          <a:r>
            <a:rPr lang="ru-RU" sz="1200" b="1" i="0" baseline="0" dirty="0">
              <a:latin typeface="Arial" pitchFamily="34" charset="0"/>
              <a:cs typeface="Arial" pitchFamily="34" charset="0"/>
            </a:rPr>
            <a:t>2 место</a:t>
          </a:r>
          <a:r>
            <a:rPr lang="ru-RU" sz="1200" i="0" baseline="0" dirty="0">
              <a:latin typeface="Arial" pitchFamily="34" charset="0"/>
              <a:cs typeface="Arial" pitchFamily="34" charset="0"/>
            </a:rPr>
            <a:t> с Республикой Мордовия.</a:t>
          </a:r>
          <a:endParaRPr lang="ru-RU" sz="1200" b="1" i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0.15387</cdr:x>
      <cdr:y>0.9075</cdr:y>
    </cdr:from>
    <cdr:to>
      <cdr:x>0.87612</cdr:x>
      <cdr:y>1</cdr:y>
    </cdr:to>
    <cdr:sp macro="" textlink="">
      <cdr:nvSpPr>
        <cdr:cNvPr id="3" name="Скругленный 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1925" y="5514832"/>
          <a:ext cx="6721205" cy="562118"/>
        </a:xfrm>
        <a:prstGeom xmlns:a="http://schemas.openxmlformats.org/drawingml/2006/main" prst="roundRect">
          <a:avLst>
            <a:gd name="adj" fmla="val 16667"/>
          </a:avLst>
        </a:prstGeom>
        <a:gradFill xmlns:a="http://schemas.openxmlformats.org/drawingml/2006/main" rotWithShape="0">
          <a:gsLst>
            <a:gs pos="0">
              <a:srgbClr val="E36C0A">
                <a:alpha val="58000"/>
              </a:srgbClr>
            </a:gs>
            <a:gs pos="50000">
              <a:srgbClr val="E36C0A">
                <a:gamma/>
                <a:tint val="14118"/>
                <a:invGamma/>
              </a:srgbClr>
            </a:gs>
            <a:gs pos="100000">
              <a:srgbClr val="E36C0A">
                <a:alpha val="58000"/>
              </a:srgbClr>
            </a:gs>
          </a:gsLst>
          <a:lin ang="5400000" scaled="1"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  <a:extLst xmlns:a="http://schemas.openxmlformats.org/drawingml/2006/main"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round/>
              <a:headEnd/>
              <a:tailEnd/>
            </a14:hiddenLine>
          </a:ext>
        </a:ex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По стоимости условного (минимального) набора продуктов питания Пензенская область занимает </a:t>
          </a:r>
          <a:r>
            <a:rPr lang="ru-RU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3-е место и в ПФО,</a:t>
          </a: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и в РФ</a:t>
          </a:r>
          <a:r>
            <a:rPr lang="ru-RU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.</a:t>
          </a:r>
          <a:endParaRPr lang="ru-RU" sz="120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endParaRPr lang="ru-RU" sz="120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9807-2C18-4260-8FB3-DA58A5711286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ACFE-92C7-4AC7-BA1A-64901951E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1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/>
          <a:stretch/>
        </p:blipFill>
        <p:spPr>
          <a:xfrm>
            <a:off x="-29394" y="-1428"/>
            <a:ext cx="9180000" cy="6884999"/>
          </a:xfrm>
          <a:prstGeom prst="rect">
            <a:avLst/>
          </a:prstGeom>
        </p:spPr>
      </p:pic>
      <p:pic>
        <p:nvPicPr>
          <p:cNvPr id="3" name="Picture 9" descr="I:\12-Отдел информационно - статистических услуг\Дизайн-макеты\!Приказ № 225_Геральдический знак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5" y="20291"/>
            <a:ext cx="936104" cy="14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98920" y="157027"/>
            <a:ext cx="5521352" cy="11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3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ФЕДЕРАЛЬНАЯ СЛУЖБА ГОСУДАРСТВЕННОЙ СТАТИСТИКИ</a:t>
            </a:r>
            <a:br>
              <a:rPr lang="ru-RU" altLang="ru-RU" sz="13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altLang="ru-RU" sz="1300" i="1" kern="0" spc="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altLang="ru-RU" sz="1300" b="1" i="1" kern="0" spc="50" dirty="0" smtClean="0">
                <a:ln w="9525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Территориальный орган Федеральной службы</a:t>
            </a:r>
          </a:p>
          <a:p>
            <a:r>
              <a:rPr lang="ru-RU" altLang="ru-RU" sz="1300" b="1" i="1" kern="0" spc="50" dirty="0" smtClean="0">
                <a:ln w="9525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государственной статистики</a:t>
            </a:r>
            <a:br>
              <a:rPr lang="ru-RU" altLang="ru-RU" sz="1300" b="1" i="1" kern="0" spc="50" dirty="0" smtClean="0">
                <a:ln w="9525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lang="ru-RU" altLang="ru-RU" sz="1300" b="1" i="1" kern="0" spc="50" dirty="0" smtClean="0">
                <a:ln w="9525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по Пензенской области</a:t>
            </a:r>
            <a:endParaRPr lang="ru-RU" altLang="ru-RU" sz="1300" b="1" i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535" y="3013100"/>
            <a:ext cx="8966908" cy="11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800" kern="0" dirty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РЕЗУЛЬТАТАХ</a:t>
            </a:r>
          </a:p>
          <a:p>
            <a:pPr algn="ctr">
              <a:lnSpc>
                <a:spcPct val="150000"/>
              </a:lnSpc>
            </a:pPr>
            <a:r>
              <a:rPr lang="ru-RU" altLang="ru-RU" sz="2800" kern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СОЦИАЛЬНО-ЭКОНОМИЧЕСКОГО РАЗВИТИЯ</a:t>
            </a:r>
            <a:endParaRPr lang="ru-RU" altLang="ru-RU" sz="2800" kern="0" dirty="0">
              <a:ln w="1905">
                <a:solidFill>
                  <a:srgbClr val="1963B0"/>
                </a:solidFill>
              </a:ln>
              <a:solidFill>
                <a:srgbClr val="1963B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800" kern="0" dirty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ПЕНЗЕНСКОЙ ОБЛАСТИ</a:t>
            </a:r>
          </a:p>
          <a:p>
            <a:pPr algn="ctr">
              <a:lnSpc>
                <a:spcPct val="150000"/>
              </a:lnSpc>
            </a:pPr>
            <a:r>
              <a:rPr lang="ru-RU" altLang="ru-RU" sz="2800" kern="0" dirty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</a:t>
            </a:r>
            <a:r>
              <a:rPr lang="ru-RU" altLang="ru-RU" sz="2800" kern="0" dirty="0" smtClean="0">
                <a:ln w="1905">
                  <a:noFill/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800" b="1" kern="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altLang="ru-RU" sz="2800" kern="0" dirty="0" smtClean="0">
                <a:ln w="1905">
                  <a:noFill/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800" kern="0" dirty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МЕСЯЦЕВ </a:t>
            </a:r>
            <a:r>
              <a:rPr lang="ru-RU" altLang="ru-RU" sz="2800" b="1" kern="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  <a:r>
              <a:rPr lang="ru-RU" altLang="ru-RU" sz="2800" kern="0" dirty="0" smtClean="0">
                <a:ln w="1905">
                  <a:noFill/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2800" kern="0" dirty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  <a:r>
              <a:rPr lang="ru-RU" altLang="ru-RU" sz="2800" kern="0" dirty="0">
                <a:ln w="1905">
                  <a:noFill/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6833526" y="6417748"/>
            <a:ext cx="2563010" cy="4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 dirty="0" smtClean="0">
                <a:solidFill>
                  <a:schemeClr val="bg1"/>
                </a:solidFill>
              </a:rPr>
              <a:t>ОКТЯБРЬ, </a:t>
            </a:r>
            <a:r>
              <a:rPr lang="ru-RU" altLang="ru-RU" sz="1500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476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463133"/>
              </p:ext>
            </p:extLst>
          </p:nvPr>
        </p:nvGraphicFramePr>
        <p:xfrm>
          <a:off x="157162" y="133350"/>
          <a:ext cx="8616805" cy="660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6" descr="https://im0-tub-ru.yandex.net/i?id=0be77e8ced03d5456419d38a64f0fb36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8" descr="https://im0-tub-ru.yandex.net/i?id=0be77e8ced03d5456419d38a64f0fb36&amp;n=13&amp;exp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85725" y="1009441"/>
            <a:ext cx="8992961" cy="4749101"/>
            <a:chOff x="0" y="0"/>
            <a:chExt cx="8972550" cy="4664405"/>
          </a:xfrm>
        </p:grpSpPr>
        <p:grpSp>
          <p:nvGrpSpPr>
            <p:cNvPr id="31" name="Группа 30"/>
            <p:cNvGrpSpPr>
              <a:grpSpLocks/>
            </p:cNvGrpSpPr>
            <p:nvPr/>
          </p:nvGrpSpPr>
          <p:grpSpPr bwMode="auto">
            <a:xfrm>
              <a:off x="0" y="0"/>
              <a:ext cx="8972550" cy="4664405"/>
              <a:chOff x="0" y="0"/>
              <a:chExt cx="8433351" cy="4234608"/>
            </a:xfrm>
          </p:grpSpPr>
          <p:grpSp>
            <p:nvGrpSpPr>
              <p:cNvPr id="35" name="Группа 34"/>
              <p:cNvGrpSpPr>
                <a:grpSpLocks/>
              </p:cNvGrpSpPr>
              <p:nvPr/>
            </p:nvGrpSpPr>
            <p:grpSpPr bwMode="auto">
              <a:xfrm>
                <a:off x="0" y="0"/>
                <a:ext cx="8433351" cy="3960477"/>
                <a:chOff x="0" y="0"/>
                <a:chExt cx="8433351" cy="3960477"/>
              </a:xfrm>
            </p:grpSpPr>
            <p:sp>
              <p:nvSpPr>
                <p:cNvPr id="56" name="Полилиния 55"/>
                <p:cNvSpPr/>
                <p:nvPr/>
              </p:nvSpPr>
              <p:spPr>
                <a:xfrm>
                  <a:off x="0" y="0"/>
                  <a:ext cx="8433351" cy="1015991"/>
                </a:xfrm>
                <a:custGeom>
                  <a:avLst/>
                  <a:gdLst>
                    <a:gd name="connsiteX0" fmla="*/ 0 w 8575557"/>
                    <a:gd name="connsiteY0" fmla="*/ 253922 h 1015686"/>
                    <a:gd name="connsiteX1" fmla="*/ 8067714 w 8575557"/>
                    <a:gd name="connsiteY1" fmla="*/ 253922 h 1015686"/>
                    <a:gd name="connsiteX2" fmla="*/ 8067714 w 8575557"/>
                    <a:gd name="connsiteY2" fmla="*/ 0 h 1015686"/>
                    <a:gd name="connsiteX3" fmla="*/ 8575557 w 8575557"/>
                    <a:gd name="connsiteY3" fmla="*/ 507843 h 1015686"/>
                    <a:gd name="connsiteX4" fmla="*/ 8067714 w 8575557"/>
                    <a:gd name="connsiteY4" fmla="*/ 1015686 h 1015686"/>
                    <a:gd name="connsiteX5" fmla="*/ 8067714 w 8575557"/>
                    <a:gd name="connsiteY5" fmla="*/ 761765 h 1015686"/>
                    <a:gd name="connsiteX6" fmla="*/ 0 w 8575557"/>
                    <a:gd name="connsiteY6" fmla="*/ 761765 h 1015686"/>
                    <a:gd name="connsiteX7" fmla="*/ 0 w 8575557"/>
                    <a:gd name="connsiteY7" fmla="*/ 253922 h 101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575557" h="1015686">
                      <a:moveTo>
                        <a:pt x="0" y="253922"/>
                      </a:moveTo>
                      <a:lnTo>
                        <a:pt x="8067714" y="253922"/>
                      </a:lnTo>
                      <a:lnTo>
                        <a:pt x="8067714" y="0"/>
                      </a:lnTo>
                      <a:lnTo>
                        <a:pt x="8575557" y="507843"/>
                      </a:lnTo>
                      <a:lnTo>
                        <a:pt x="8067714" y="1015686"/>
                      </a:lnTo>
                      <a:lnTo>
                        <a:pt x="8067714" y="761765"/>
                      </a:lnTo>
                      <a:lnTo>
                        <a:pt x="0" y="761765"/>
                      </a:lnTo>
                      <a:lnTo>
                        <a:pt x="0" y="253922"/>
                      </a:lnTo>
                      <a:close/>
                    </a:path>
                  </a:pathLst>
                </a:custGeom>
                <a:solidFill>
                  <a:srgbClr val="C0504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76200" tIns="330122" rIns="507921" bIns="415161" spcCol="127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90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b="1">
                      <a:solidFill>
                        <a:sysClr val="window" lastClr="FFFFFF"/>
                      </a:solidFill>
                      <a:latin typeface="Arial" pitchFamily="34" charset="0"/>
                      <a:cs typeface="Arial" pitchFamily="34" charset="0"/>
                    </a:rPr>
                    <a:t>Ввод</a:t>
                  </a:r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>
                  <a:off x="3983906" y="1818793"/>
                  <a:ext cx="1889000" cy="2141684"/>
                </a:xfrm>
                <a:custGeom>
                  <a:avLst/>
                  <a:gdLst>
                    <a:gd name="connsiteX0" fmla="*/ 0 w 1583998"/>
                    <a:gd name="connsiteY0" fmla="*/ 0 h 2089055"/>
                    <a:gd name="connsiteX1" fmla="*/ 1583998 w 1583998"/>
                    <a:gd name="connsiteY1" fmla="*/ 0 h 2089055"/>
                    <a:gd name="connsiteX2" fmla="*/ 1583998 w 1583998"/>
                    <a:gd name="connsiteY2" fmla="*/ 2089055 h 2089055"/>
                    <a:gd name="connsiteX3" fmla="*/ 0 w 1583998"/>
                    <a:gd name="connsiteY3" fmla="*/ 2089055 h 2089055"/>
                    <a:gd name="connsiteX4" fmla="*/ 0 w 1583998"/>
                    <a:gd name="connsiteY4" fmla="*/ 0 h 208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3998" h="2089055">
                      <a:moveTo>
                        <a:pt x="0" y="0"/>
                      </a:moveTo>
                      <a:lnTo>
                        <a:pt x="1583998" y="0"/>
                      </a:lnTo>
                      <a:lnTo>
                        <a:pt x="1583998" y="2089055"/>
                      </a:lnTo>
                      <a:lnTo>
                        <a:pt x="0" y="20890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C0504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wrap="square" lIns="49530" tIns="49530" rIns="49530" bIns="49530" spcCol="1270"/>
                <a:lstStyle>
                  <a:lvl1pPr marL="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7785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торговые предприятия  </a:t>
                  </a:r>
                  <a:r>
                    <a:rPr lang="ru-RU" sz="1300" baseline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  (</a:t>
                  </a:r>
                  <a:r>
                    <a:rPr lang="en-US" sz="1300" b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300" b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8,9 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тыс. м</a:t>
                  </a:r>
                  <a:r>
                    <a:rPr lang="ru-RU" sz="1300" baseline="300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</a:p>
                <a:p>
                  <a:pPr marL="0" marR="0" indent="0" algn="l" defTabSz="57785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● общетоварные склады   </a:t>
                  </a:r>
                  <a:r>
                    <a:rPr lang="ru-RU" sz="1300" kern="1200" baseline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/>
                  </a:r>
                  <a:b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(</a:t>
                  </a:r>
                  <a:r>
                    <a:rPr lang="en-US" sz="1300" b="1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lang="ru-RU" sz="1300" b="1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0,5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тыс. м</a:t>
                  </a:r>
                  <a:r>
                    <a:rPr lang="ru-RU" sz="1300" kern="1200" baseline="300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lang="ru-RU" sz="130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indent="0" algn="l" defTabSz="57785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rPr>
                    <a:t>●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торгово-офисный</a:t>
                  </a:r>
                  <a:r>
                    <a:rPr lang="ru-RU" sz="1300" kern="1200" baseline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центр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</a:t>
                  </a:r>
                  <a:r>
                    <a:rPr lang="ru-RU" sz="1300" b="1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1,5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тыс. м</a:t>
                  </a:r>
                  <a:r>
                    <a:rPr lang="ru-RU" sz="1300" kern="1200" baseline="300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</a:p>
                <a:p>
                  <a:pPr marL="0" marR="0" indent="0" algn="l" defTabSz="57785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ru-RU" sz="1400">
                    <a:effectLst/>
                  </a:endParaRPr>
                </a:p>
                <a:p>
                  <a:pPr defTabSz="57785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endParaRPr lang="ru-RU" sz="130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0" marR="0" indent="0" algn="l" defTabSz="57785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1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rPr>
                    <a:t>   </a:t>
                  </a:r>
                  <a:br>
                    <a:rPr lang="ru-RU" sz="11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rPr>
                  </a:br>
                  <a:endParaRPr lang="ru-RU" sz="11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>
                  <a:off x="27001" y="804239"/>
                  <a:ext cx="1924280" cy="2550557"/>
                </a:xfrm>
                <a:custGeom>
                  <a:avLst/>
                  <a:gdLst>
                    <a:gd name="connsiteX0" fmla="*/ 0 w 1430199"/>
                    <a:gd name="connsiteY0" fmla="*/ 0 h 1942838"/>
                    <a:gd name="connsiteX1" fmla="*/ 1430199 w 1430199"/>
                    <a:gd name="connsiteY1" fmla="*/ 0 h 1942838"/>
                    <a:gd name="connsiteX2" fmla="*/ 1430199 w 1430199"/>
                    <a:gd name="connsiteY2" fmla="*/ 1942838 h 1942838"/>
                    <a:gd name="connsiteX3" fmla="*/ 0 w 1430199"/>
                    <a:gd name="connsiteY3" fmla="*/ 1942838 h 1942838"/>
                    <a:gd name="connsiteX4" fmla="*/ 0 w 1430199"/>
                    <a:gd name="connsiteY4" fmla="*/ 0 h 1942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0199" h="1942838">
                      <a:moveTo>
                        <a:pt x="0" y="0"/>
                      </a:moveTo>
                      <a:lnTo>
                        <a:pt x="1430199" y="0"/>
                      </a:lnTo>
                      <a:lnTo>
                        <a:pt x="1430199" y="1942838"/>
                      </a:lnTo>
                      <a:lnTo>
                        <a:pt x="0" y="19428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C0504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wrap="square" lIns="49530" tIns="49530" rIns="49530" bIns="49530" spcCol="1270"/>
                <a:lstStyle>
                  <a:lvl1pPr marL="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778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помещения </a:t>
                  </a:r>
                  <a:r>
                    <a:rPr lang="ru-RU" sz="1300" kern="1200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для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  <a:b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 spc="-1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 птицы (</a:t>
                  </a:r>
                  <a:r>
                    <a:rPr lang="ru-RU" sz="1300" b="1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en-US" sz="1300" b="1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млн</a:t>
                  </a:r>
                  <a:r>
                    <a:rPr lang="ru-RU" sz="1300" b="1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58,6</a:t>
                  </a:r>
                  <a:r>
                    <a:rPr lang="ru-RU" sz="1300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тыс. </a:t>
                  </a:r>
                  <a:r>
                    <a:rPr lang="ru-RU" sz="1300" dirty="0" err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птицем</a:t>
                  </a:r>
                  <a:r>
                    <a:rPr lang="ru-RU" sz="1300" kern="1200" dirty="0" err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ea typeface="+mn-ea"/>
                      <a:cs typeface="Arial" pitchFamily="34" charset="0"/>
                    </a:rPr>
                    <a:t>ест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</a:t>
                  </a:r>
                  <a:r>
                    <a:rPr lang="ru-RU" sz="1300" kern="1200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свиней</a:t>
                  </a:r>
                  <a:r>
                    <a:rPr lang="ru-RU" sz="1300" kern="1200" baseline="0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(</a:t>
                  </a:r>
                  <a:r>
                    <a:rPr lang="ru-RU" sz="1300" b="1" kern="1200" baseline="0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17,2</a:t>
                  </a:r>
                  <a:r>
                    <a:rPr lang="ru-RU" sz="1300" kern="1200" baseline="0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тыс. мест)</a:t>
                  </a:r>
                  <a:r>
                    <a:rPr lang="ru-RU" sz="13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ru-RU" sz="13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крупного рогатого скота</a:t>
                  </a:r>
                  <a:r>
                    <a:rPr lang="en-US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ru-RU" sz="1300" b="1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1,8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тыс.</a:t>
                  </a:r>
                  <a:r>
                    <a:rPr lang="en-US" sz="1300" baseline="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 dirty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мест)</a:t>
                  </a:r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>
                  <a:off x="2001684" y="1302616"/>
                  <a:ext cx="1915973" cy="2377769"/>
                </a:xfrm>
                <a:custGeom>
                  <a:avLst/>
                  <a:gdLst>
                    <a:gd name="connsiteX0" fmla="*/ 0 w 1210677"/>
                    <a:gd name="connsiteY0" fmla="*/ 0 h 1803352"/>
                    <a:gd name="connsiteX1" fmla="*/ 1210677 w 1210677"/>
                    <a:gd name="connsiteY1" fmla="*/ 0 h 1803352"/>
                    <a:gd name="connsiteX2" fmla="*/ 1210677 w 1210677"/>
                    <a:gd name="connsiteY2" fmla="*/ 1803352 h 1803352"/>
                    <a:gd name="connsiteX3" fmla="*/ 0 w 1210677"/>
                    <a:gd name="connsiteY3" fmla="*/ 1803352 h 1803352"/>
                    <a:gd name="connsiteX4" fmla="*/ 0 w 1210677"/>
                    <a:gd name="connsiteY4" fmla="*/ 0 h 180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77" h="1803352">
                      <a:moveTo>
                        <a:pt x="0" y="0"/>
                      </a:moveTo>
                      <a:lnTo>
                        <a:pt x="1210677" y="0"/>
                      </a:lnTo>
                      <a:lnTo>
                        <a:pt x="1210677" y="1803352"/>
                      </a:lnTo>
                      <a:lnTo>
                        <a:pt x="0" y="18033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ln w="25400" cap="flat" cmpd="sng" algn="ctr">
                  <a:solidFill>
                    <a:srgbClr val="C0504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wrap="square" lIns="53340" tIns="53340" rIns="53340" bIns="53340" spcCol="1270"/>
                <a:lstStyle>
                  <a:lvl1pPr marL="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defTabSz="62230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газопроводы магистральные (</a:t>
                  </a:r>
                  <a:r>
                    <a:rPr lang="ru-RU" sz="1300" b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11,5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км)</a:t>
                  </a:r>
                  <a:b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линии электропередач </a:t>
                  </a:r>
                  <a:b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  (</a:t>
                  </a:r>
                  <a:r>
                    <a:rPr lang="ru-RU" sz="1300" b="1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2,8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км)</a:t>
                  </a:r>
                </a:p>
                <a:p>
                  <a:pPr algn="l" defTabSz="62230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● внутрихозяйственный водопровод </a:t>
                  </a:r>
                  <a:r>
                    <a:rPr lang="ru-RU" sz="1300" b="1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(4,8 км) </a:t>
                  </a:r>
                  <a:endParaRPr lang="ru-RU" sz="13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0" marR="0" indent="0" algn="l" defTabSz="6223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●</a:t>
                  </a:r>
                  <a:r>
                    <a:rPr lang="ru-RU" sz="1300" kern="1200">
                      <a:solidFill>
                        <a:schemeClr val="accent2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волоконно-птические линии связи (</a:t>
                  </a:r>
                  <a:r>
                    <a:rPr lang="ru-RU" sz="1300" b="1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40,6 </a:t>
                  </a:r>
                  <a:r>
                    <a:rPr lang="ru-RU" sz="1300" kern="120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км)</a:t>
                  </a:r>
                  <a:endParaRPr lang="ru-RU" sz="130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l" defTabSz="62230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endParaRPr lang="ru-RU" sz="130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Полилиния 60"/>
                <p:cNvSpPr/>
                <p:nvPr/>
              </p:nvSpPr>
              <p:spPr>
                <a:xfrm>
                  <a:off x="1980083" y="504821"/>
                  <a:ext cx="6374068" cy="1014403"/>
                </a:xfrm>
                <a:custGeom>
                  <a:avLst/>
                  <a:gdLst>
                    <a:gd name="connsiteX0" fmla="*/ 0 w 6768442"/>
                    <a:gd name="connsiteY0" fmla="*/ 253922 h 1015686"/>
                    <a:gd name="connsiteX1" fmla="*/ 6260599 w 6768442"/>
                    <a:gd name="connsiteY1" fmla="*/ 253922 h 1015686"/>
                    <a:gd name="connsiteX2" fmla="*/ 6260599 w 6768442"/>
                    <a:gd name="connsiteY2" fmla="*/ 0 h 1015686"/>
                    <a:gd name="connsiteX3" fmla="*/ 6768442 w 6768442"/>
                    <a:gd name="connsiteY3" fmla="*/ 507843 h 1015686"/>
                    <a:gd name="connsiteX4" fmla="*/ 6260599 w 6768442"/>
                    <a:gd name="connsiteY4" fmla="*/ 1015686 h 1015686"/>
                    <a:gd name="connsiteX5" fmla="*/ 6260599 w 6768442"/>
                    <a:gd name="connsiteY5" fmla="*/ 761765 h 1015686"/>
                    <a:gd name="connsiteX6" fmla="*/ 0 w 6768442"/>
                    <a:gd name="connsiteY6" fmla="*/ 761765 h 1015686"/>
                    <a:gd name="connsiteX7" fmla="*/ 0 w 6768442"/>
                    <a:gd name="connsiteY7" fmla="*/ 253922 h 101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8442" h="1015686">
                      <a:moveTo>
                        <a:pt x="0" y="253922"/>
                      </a:moveTo>
                      <a:lnTo>
                        <a:pt x="6260599" y="253922"/>
                      </a:lnTo>
                      <a:lnTo>
                        <a:pt x="6260599" y="0"/>
                      </a:lnTo>
                      <a:lnTo>
                        <a:pt x="6768442" y="507843"/>
                      </a:lnTo>
                      <a:lnTo>
                        <a:pt x="6260599" y="1015686"/>
                      </a:lnTo>
                      <a:lnTo>
                        <a:pt x="6260599" y="761765"/>
                      </a:lnTo>
                      <a:lnTo>
                        <a:pt x="0" y="761765"/>
                      </a:lnTo>
                      <a:lnTo>
                        <a:pt x="0" y="253922"/>
                      </a:lnTo>
                      <a:close/>
                    </a:path>
                  </a:pathLst>
                </a:custGeom>
                <a:solidFill>
                  <a:srgbClr val="C0504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76200" tIns="330122" rIns="507921" bIns="415161" spcCol="127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8890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b="1">
                      <a:solidFill>
                        <a:sysClr val="window" lastClr="FFFFFF"/>
                      </a:solidFill>
                      <a:latin typeface="Arial" pitchFamily="34" charset="0"/>
                      <a:cs typeface="Arial" pitchFamily="34" charset="0"/>
                    </a:rPr>
                    <a:t>в действие </a:t>
                  </a:r>
                </a:p>
              </p:txBody>
            </p:sp>
            <p:sp>
              <p:nvSpPr>
                <p:cNvPr id="62" name="Полилиния 61"/>
                <p:cNvSpPr/>
                <p:nvPr/>
              </p:nvSpPr>
              <p:spPr>
                <a:xfrm>
                  <a:off x="3948097" y="1022008"/>
                  <a:ext cx="4314248" cy="1015991"/>
                </a:xfrm>
                <a:custGeom>
                  <a:avLst/>
                  <a:gdLst>
                    <a:gd name="connsiteX0" fmla="*/ 0 w 4014608"/>
                    <a:gd name="connsiteY0" fmla="*/ 253922 h 1015686"/>
                    <a:gd name="connsiteX1" fmla="*/ 3506765 w 4014608"/>
                    <a:gd name="connsiteY1" fmla="*/ 253922 h 1015686"/>
                    <a:gd name="connsiteX2" fmla="*/ 3506765 w 4014608"/>
                    <a:gd name="connsiteY2" fmla="*/ 0 h 1015686"/>
                    <a:gd name="connsiteX3" fmla="*/ 4014608 w 4014608"/>
                    <a:gd name="connsiteY3" fmla="*/ 507843 h 1015686"/>
                    <a:gd name="connsiteX4" fmla="*/ 3506765 w 4014608"/>
                    <a:gd name="connsiteY4" fmla="*/ 1015686 h 1015686"/>
                    <a:gd name="connsiteX5" fmla="*/ 3506765 w 4014608"/>
                    <a:gd name="connsiteY5" fmla="*/ 761765 h 1015686"/>
                    <a:gd name="connsiteX6" fmla="*/ 0 w 4014608"/>
                    <a:gd name="connsiteY6" fmla="*/ 761765 h 1015686"/>
                    <a:gd name="connsiteX7" fmla="*/ 0 w 4014608"/>
                    <a:gd name="connsiteY7" fmla="*/ 253922 h 101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14608" h="1015686">
                      <a:moveTo>
                        <a:pt x="0" y="253922"/>
                      </a:moveTo>
                      <a:lnTo>
                        <a:pt x="3506765" y="253922"/>
                      </a:lnTo>
                      <a:lnTo>
                        <a:pt x="3506765" y="0"/>
                      </a:lnTo>
                      <a:lnTo>
                        <a:pt x="4014608" y="507843"/>
                      </a:lnTo>
                      <a:lnTo>
                        <a:pt x="3506765" y="1015686"/>
                      </a:lnTo>
                      <a:lnTo>
                        <a:pt x="3506765" y="761765"/>
                      </a:lnTo>
                      <a:lnTo>
                        <a:pt x="0" y="761765"/>
                      </a:lnTo>
                      <a:lnTo>
                        <a:pt x="0" y="253922"/>
                      </a:lnTo>
                      <a:close/>
                    </a:path>
                  </a:pathLst>
                </a:custGeom>
                <a:solidFill>
                  <a:srgbClr val="C0504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60960" tIns="314882" rIns="507921" bIns="415161" spcCol="127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b="1">
                      <a:solidFill>
                        <a:sysClr val="window" lastClr="FFFFFF"/>
                      </a:solidFill>
                      <a:latin typeface="Arial" pitchFamily="34" charset="0"/>
                      <a:cs typeface="Arial" pitchFamily="34" charset="0"/>
                    </a:rPr>
                    <a:t>производственных</a:t>
                  </a:r>
                  <a:r>
                    <a:rPr lang="ru-RU" sz="2000" b="1">
                      <a:solidFill>
                        <a:sysClr val="window" lastClr="FFFFFF"/>
                      </a:solidFill>
                    </a:rPr>
                    <a:t> </a:t>
                  </a:r>
                </a:p>
              </p:txBody>
            </p:sp>
            <p:sp>
              <p:nvSpPr>
                <p:cNvPr id="63" name="Полилиния 62"/>
                <p:cNvSpPr/>
                <p:nvPr/>
              </p:nvSpPr>
              <p:spPr>
                <a:xfrm>
                  <a:off x="5908716" y="1533768"/>
                  <a:ext cx="2319048" cy="1014404"/>
                </a:xfrm>
                <a:custGeom>
                  <a:avLst/>
                  <a:gdLst>
                    <a:gd name="connsiteX0" fmla="*/ 0 w 3066517"/>
                    <a:gd name="connsiteY0" fmla="*/ 253922 h 1015686"/>
                    <a:gd name="connsiteX1" fmla="*/ 2558674 w 3066517"/>
                    <a:gd name="connsiteY1" fmla="*/ 253922 h 1015686"/>
                    <a:gd name="connsiteX2" fmla="*/ 2558674 w 3066517"/>
                    <a:gd name="connsiteY2" fmla="*/ 0 h 1015686"/>
                    <a:gd name="connsiteX3" fmla="*/ 3066517 w 3066517"/>
                    <a:gd name="connsiteY3" fmla="*/ 507843 h 1015686"/>
                    <a:gd name="connsiteX4" fmla="*/ 2558674 w 3066517"/>
                    <a:gd name="connsiteY4" fmla="*/ 1015686 h 1015686"/>
                    <a:gd name="connsiteX5" fmla="*/ 2558674 w 3066517"/>
                    <a:gd name="connsiteY5" fmla="*/ 761765 h 1015686"/>
                    <a:gd name="connsiteX6" fmla="*/ 0 w 3066517"/>
                    <a:gd name="connsiteY6" fmla="*/ 761765 h 1015686"/>
                    <a:gd name="connsiteX7" fmla="*/ 0 w 3066517"/>
                    <a:gd name="connsiteY7" fmla="*/ 253922 h 1015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66517" h="1015686">
                      <a:moveTo>
                        <a:pt x="0" y="253922"/>
                      </a:moveTo>
                      <a:lnTo>
                        <a:pt x="2558674" y="253922"/>
                      </a:lnTo>
                      <a:lnTo>
                        <a:pt x="2558674" y="0"/>
                      </a:lnTo>
                      <a:lnTo>
                        <a:pt x="3066517" y="507843"/>
                      </a:lnTo>
                      <a:lnTo>
                        <a:pt x="2558674" y="1015686"/>
                      </a:lnTo>
                      <a:lnTo>
                        <a:pt x="2558674" y="761765"/>
                      </a:lnTo>
                      <a:lnTo>
                        <a:pt x="0" y="761765"/>
                      </a:lnTo>
                      <a:lnTo>
                        <a:pt x="0" y="253922"/>
                      </a:lnTo>
                      <a:close/>
                    </a:path>
                  </a:pathLst>
                </a:custGeom>
                <a:solidFill>
                  <a:srgbClr val="C0504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lIns="60960" tIns="314882" rIns="507921" bIns="415161" spcCol="127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2000" b="1">
                      <a:solidFill>
                        <a:sysClr val="window" lastClr="FFFFFF"/>
                      </a:solidFill>
                      <a:latin typeface="Arial" pitchFamily="34" charset="0"/>
                      <a:cs typeface="Arial" pitchFamily="34" charset="0"/>
                    </a:rPr>
                    <a:t>мощностей</a:t>
                  </a:r>
                </a:p>
              </p:txBody>
            </p:sp>
          </p:grpSp>
          <p:pic>
            <p:nvPicPr>
              <p:cNvPr id="36" name="Рисунок 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59097" y="2602845"/>
                <a:ext cx="1817379" cy="1029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" name="Группа 36"/>
              <p:cNvGrpSpPr>
                <a:grpSpLocks/>
              </p:cNvGrpSpPr>
              <p:nvPr/>
            </p:nvGrpSpPr>
            <p:grpSpPr bwMode="auto">
              <a:xfrm>
                <a:off x="5926622" y="2333666"/>
                <a:ext cx="1871095" cy="1900942"/>
                <a:chOff x="5926622" y="2333666"/>
                <a:chExt cx="3695642" cy="1956685"/>
              </a:xfrm>
            </p:grpSpPr>
            <p:sp>
              <p:nvSpPr>
                <p:cNvPr id="38" name="Прямоугольник 37"/>
                <p:cNvSpPr/>
                <p:nvPr/>
              </p:nvSpPr>
              <p:spPr>
                <a:xfrm>
                  <a:off x="5926622" y="2333666"/>
                  <a:ext cx="3695642" cy="195668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0504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wrap="square"/>
                <a:lstStyle>
                  <a:lvl1pPr marL="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5933693" y="2336503"/>
                  <a:ext cx="3663249" cy="194760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wrap="square" lIns="49530" tIns="49530" rIns="49530" bIns="49530" spcCol="1270"/>
                <a:lstStyle>
                  <a:lvl1pPr marL="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577850">
                    <a:lnSpc>
                      <a:spcPct val="90000"/>
                    </a:lnSpc>
                    <a:spcAft>
                      <a:spcPts val="0"/>
                    </a:spcAft>
                    <a:defRPr/>
                  </a:pP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</a:t>
                  </a:r>
                  <a:r>
                    <a:rPr lang="ru-RU" sz="1300" baseline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3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комплекс    дорожного сервиса</a:t>
                  </a:r>
                  <a:r>
                    <a:rPr lang="ru-RU" sz="14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ru-RU" sz="14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40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● </a:t>
                  </a:r>
                  <a:r>
                    <a:rPr lang="ru-RU" sz="1300" b="0">
                      <a:solidFill>
                        <a:srgbClr val="C0504D">
                          <a:lumMod val="75000"/>
                        </a:srgbClr>
                      </a:solidFill>
                      <a:latin typeface="Arial" pitchFamily="34" charset="0"/>
                      <a:cs typeface="Arial" pitchFamily="34" charset="0"/>
                    </a:rPr>
                    <a:t>станция технического обслуживания</a:t>
                  </a:r>
                </a:p>
              </p:txBody>
            </p:sp>
          </p:grp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98" y="3333750"/>
              <a:ext cx="1891665" cy="1278254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74" y="3124200"/>
              <a:ext cx="1905000" cy="118109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9" y="1990725"/>
              <a:ext cx="1924050" cy="1658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62"/>
          <p:cNvGrpSpPr>
            <a:grpSpLocks/>
          </p:cNvGrpSpPr>
          <p:nvPr/>
        </p:nvGrpSpPr>
        <p:grpSpPr bwMode="auto">
          <a:xfrm>
            <a:off x="107504" y="981074"/>
            <a:ext cx="9039225" cy="4895851"/>
            <a:chOff x="0" y="0"/>
            <a:chExt cx="8555723" cy="4195246"/>
          </a:xfrm>
        </p:grpSpPr>
        <p:grpSp>
          <p:nvGrpSpPr>
            <p:cNvPr id="68" name="Группа 67"/>
            <p:cNvGrpSpPr>
              <a:grpSpLocks/>
            </p:cNvGrpSpPr>
            <p:nvPr/>
          </p:nvGrpSpPr>
          <p:grpSpPr bwMode="auto">
            <a:xfrm>
              <a:off x="0" y="0"/>
              <a:ext cx="8555723" cy="4195246"/>
              <a:chOff x="0" y="0"/>
              <a:chExt cx="8555723" cy="4195246"/>
            </a:xfrm>
          </p:grpSpPr>
          <p:sp>
            <p:nvSpPr>
              <p:cNvPr id="72" name="Полилиния 71"/>
              <p:cNvSpPr/>
              <p:nvPr/>
            </p:nvSpPr>
            <p:spPr>
              <a:xfrm>
                <a:off x="0" y="0"/>
                <a:ext cx="8555723" cy="1015991"/>
              </a:xfrm>
              <a:custGeom>
                <a:avLst/>
                <a:gdLst>
                  <a:gd name="connsiteX0" fmla="*/ 0 w 8575557"/>
                  <a:gd name="connsiteY0" fmla="*/ 253922 h 1015686"/>
                  <a:gd name="connsiteX1" fmla="*/ 8067714 w 8575557"/>
                  <a:gd name="connsiteY1" fmla="*/ 253922 h 1015686"/>
                  <a:gd name="connsiteX2" fmla="*/ 8067714 w 8575557"/>
                  <a:gd name="connsiteY2" fmla="*/ 0 h 1015686"/>
                  <a:gd name="connsiteX3" fmla="*/ 8575557 w 8575557"/>
                  <a:gd name="connsiteY3" fmla="*/ 507843 h 1015686"/>
                  <a:gd name="connsiteX4" fmla="*/ 8067714 w 8575557"/>
                  <a:gd name="connsiteY4" fmla="*/ 1015686 h 1015686"/>
                  <a:gd name="connsiteX5" fmla="*/ 8067714 w 8575557"/>
                  <a:gd name="connsiteY5" fmla="*/ 761765 h 1015686"/>
                  <a:gd name="connsiteX6" fmla="*/ 0 w 8575557"/>
                  <a:gd name="connsiteY6" fmla="*/ 761765 h 1015686"/>
                  <a:gd name="connsiteX7" fmla="*/ 0 w 8575557"/>
                  <a:gd name="connsiteY7" fmla="*/ 253922 h 10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5557" h="1015686">
                    <a:moveTo>
                      <a:pt x="0" y="253922"/>
                    </a:moveTo>
                    <a:lnTo>
                      <a:pt x="8067714" y="253922"/>
                    </a:lnTo>
                    <a:lnTo>
                      <a:pt x="8067714" y="0"/>
                    </a:lnTo>
                    <a:lnTo>
                      <a:pt x="8575557" y="507843"/>
                    </a:lnTo>
                    <a:lnTo>
                      <a:pt x="8067714" y="1015686"/>
                    </a:lnTo>
                    <a:lnTo>
                      <a:pt x="8067714" y="761765"/>
                    </a:lnTo>
                    <a:lnTo>
                      <a:pt x="0" y="761765"/>
                    </a:lnTo>
                    <a:lnTo>
                      <a:pt x="0" y="2539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76200" tIns="330122" rIns="507921" bIns="415161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Ввод</a:t>
                </a:r>
                <a:r>
                  <a:rPr lang="en-US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в</a:t>
                </a:r>
                <a:r>
                  <a:rPr lang="ru-RU" sz="2000" b="1" baseline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 эксплуатацию</a:t>
                </a:r>
                <a:endParaRPr lang="ru-RU" sz="2000" b="1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20638" y="790570"/>
                <a:ext cx="1782465" cy="2188544"/>
              </a:xfrm>
              <a:custGeom>
                <a:avLst/>
                <a:gdLst>
                  <a:gd name="connsiteX0" fmla="*/ 0 w 1583998"/>
                  <a:gd name="connsiteY0" fmla="*/ 0 h 2089055"/>
                  <a:gd name="connsiteX1" fmla="*/ 1583998 w 1583998"/>
                  <a:gd name="connsiteY1" fmla="*/ 0 h 2089055"/>
                  <a:gd name="connsiteX2" fmla="*/ 1583998 w 1583998"/>
                  <a:gd name="connsiteY2" fmla="*/ 2089055 h 2089055"/>
                  <a:gd name="connsiteX3" fmla="*/ 0 w 1583998"/>
                  <a:gd name="connsiteY3" fmla="*/ 2089055 h 2089055"/>
                  <a:gd name="connsiteX4" fmla="*/ 0 w 1583998"/>
                  <a:gd name="connsiteY4" fmla="*/ 0 h 208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3998" h="2089055">
                    <a:moveTo>
                      <a:pt x="0" y="0"/>
                    </a:moveTo>
                    <a:lnTo>
                      <a:pt x="1583998" y="0"/>
                    </a:lnTo>
                    <a:lnTo>
                      <a:pt x="1583998" y="2089055"/>
                    </a:lnTo>
                    <a:lnTo>
                      <a:pt x="0" y="20890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49530" tIns="49530" rIns="49530" bIns="49530" spcCol="1270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577850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●</a:t>
                </a:r>
                <a:r>
                  <a:rPr lang="ru-RU" sz="11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фельдшерско-акушерский пункт на </a:t>
                </a:r>
                <a:r>
                  <a:rPr lang="ru-RU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посещений в смену</a:t>
                </a: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3804547" y="1786836"/>
                <a:ext cx="1911289" cy="2041121"/>
              </a:xfrm>
              <a:custGeom>
                <a:avLst/>
                <a:gdLst>
                  <a:gd name="connsiteX0" fmla="*/ 0 w 1430199"/>
                  <a:gd name="connsiteY0" fmla="*/ 0 h 1942838"/>
                  <a:gd name="connsiteX1" fmla="*/ 1430199 w 1430199"/>
                  <a:gd name="connsiteY1" fmla="*/ 0 h 1942838"/>
                  <a:gd name="connsiteX2" fmla="*/ 1430199 w 1430199"/>
                  <a:gd name="connsiteY2" fmla="*/ 1942838 h 1942838"/>
                  <a:gd name="connsiteX3" fmla="*/ 0 w 1430199"/>
                  <a:gd name="connsiteY3" fmla="*/ 1942838 h 1942838"/>
                  <a:gd name="connsiteX4" fmla="*/ 0 w 1430199"/>
                  <a:gd name="connsiteY4" fmla="*/ 0 h 194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199" h="1942838">
                    <a:moveTo>
                      <a:pt x="0" y="0"/>
                    </a:moveTo>
                    <a:lnTo>
                      <a:pt x="1430199" y="0"/>
                    </a:lnTo>
                    <a:lnTo>
                      <a:pt x="1430199" y="1942838"/>
                    </a:lnTo>
                    <a:lnTo>
                      <a:pt x="0" y="1942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49530" tIns="49530" rIns="49530" bIns="49530" spcCol="1270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ru-RU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●</a:t>
                </a:r>
                <a:r>
                  <a:rPr kumimoji="0" lang="ru-RU" sz="13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спортивные залы площадью </a:t>
                </a:r>
                <a:r>
                  <a:rPr lang="ru-RU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1,0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тыс. м²</a:t>
                </a:r>
              </a:p>
              <a:p>
                <a:pPr algn="l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0" i="0" kern="1200" baseline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●</a:t>
                </a:r>
                <a:r>
                  <a:rPr lang="ru-RU" sz="1100" b="0" i="0" kern="1200" baseline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туристическая база на </a:t>
                </a:r>
                <a:r>
                  <a:rPr lang="ru-RU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мест</a:t>
                </a: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787960" y="2302079"/>
                <a:ext cx="1902273" cy="1893167"/>
              </a:xfrm>
              <a:custGeom>
                <a:avLst/>
                <a:gdLst>
                  <a:gd name="connsiteX0" fmla="*/ 0 w 1210677"/>
                  <a:gd name="connsiteY0" fmla="*/ 0 h 1803352"/>
                  <a:gd name="connsiteX1" fmla="*/ 1210677 w 1210677"/>
                  <a:gd name="connsiteY1" fmla="*/ 0 h 1803352"/>
                  <a:gd name="connsiteX2" fmla="*/ 1210677 w 1210677"/>
                  <a:gd name="connsiteY2" fmla="*/ 1803352 h 1803352"/>
                  <a:gd name="connsiteX3" fmla="*/ 0 w 1210677"/>
                  <a:gd name="connsiteY3" fmla="*/ 1803352 h 1803352"/>
                  <a:gd name="connsiteX4" fmla="*/ 0 w 1210677"/>
                  <a:gd name="connsiteY4" fmla="*/ 0 h 180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677" h="1803352">
                    <a:moveTo>
                      <a:pt x="0" y="0"/>
                    </a:moveTo>
                    <a:lnTo>
                      <a:pt x="1210677" y="0"/>
                    </a:lnTo>
                    <a:lnTo>
                      <a:pt x="1210677" y="1803352"/>
                    </a:lnTo>
                    <a:lnTo>
                      <a:pt x="0" y="1803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53340" tIns="53340" rIns="53340" bIns="53340" spcCol="1270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622300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400" b="0" i="0" kern="1200" baseline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●</a:t>
                </a:r>
                <a:r>
                  <a:rPr lang="ru-RU" sz="1100" b="0" i="0" kern="1200" baseline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культовых сооружения</a:t>
                </a: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1848180" y="504821"/>
                <a:ext cx="6590341" cy="1014403"/>
              </a:xfrm>
              <a:custGeom>
                <a:avLst/>
                <a:gdLst>
                  <a:gd name="connsiteX0" fmla="*/ 0 w 6768442"/>
                  <a:gd name="connsiteY0" fmla="*/ 253922 h 1015686"/>
                  <a:gd name="connsiteX1" fmla="*/ 6260599 w 6768442"/>
                  <a:gd name="connsiteY1" fmla="*/ 253922 h 1015686"/>
                  <a:gd name="connsiteX2" fmla="*/ 6260599 w 6768442"/>
                  <a:gd name="connsiteY2" fmla="*/ 0 h 1015686"/>
                  <a:gd name="connsiteX3" fmla="*/ 6768442 w 6768442"/>
                  <a:gd name="connsiteY3" fmla="*/ 507843 h 1015686"/>
                  <a:gd name="connsiteX4" fmla="*/ 6260599 w 6768442"/>
                  <a:gd name="connsiteY4" fmla="*/ 1015686 h 1015686"/>
                  <a:gd name="connsiteX5" fmla="*/ 6260599 w 6768442"/>
                  <a:gd name="connsiteY5" fmla="*/ 761765 h 1015686"/>
                  <a:gd name="connsiteX6" fmla="*/ 0 w 6768442"/>
                  <a:gd name="connsiteY6" fmla="*/ 761765 h 1015686"/>
                  <a:gd name="connsiteX7" fmla="*/ 0 w 6768442"/>
                  <a:gd name="connsiteY7" fmla="*/ 253922 h 10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8442" h="1015686">
                    <a:moveTo>
                      <a:pt x="0" y="253922"/>
                    </a:moveTo>
                    <a:lnTo>
                      <a:pt x="6260599" y="253922"/>
                    </a:lnTo>
                    <a:lnTo>
                      <a:pt x="6260599" y="0"/>
                    </a:lnTo>
                    <a:lnTo>
                      <a:pt x="6768442" y="507843"/>
                    </a:lnTo>
                    <a:lnTo>
                      <a:pt x="6260599" y="1015686"/>
                    </a:lnTo>
                    <a:lnTo>
                      <a:pt x="6260599" y="761765"/>
                    </a:lnTo>
                    <a:lnTo>
                      <a:pt x="0" y="761765"/>
                    </a:lnTo>
                    <a:lnTo>
                      <a:pt x="0" y="2539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76200" tIns="330122" rIns="507921" bIns="415161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объектов</a:t>
                </a: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3777500" y="1011228"/>
                <a:ext cx="4550410" cy="1015991"/>
              </a:xfrm>
              <a:custGeom>
                <a:avLst/>
                <a:gdLst>
                  <a:gd name="connsiteX0" fmla="*/ 0 w 4014608"/>
                  <a:gd name="connsiteY0" fmla="*/ 253922 h 1015686"/>
                  <a:gd name="connsiteX1" fmla="*/ 3506765 w 4014608"/>
                  <a:gd name="connsiteY1" fmla="*/ 253922 h 1015686"/>
                  <a:gd name="connsiteX2" fmla="*/ 3506765 w 4014608"/>
                  <a:gd name="connsiteY2" fmla="*/ 0 h 1015686"/>
                  <a:gd name="connsiteX3" fmla="*/ 4014608 w 4014608"/>
                  <a:gd name="connsiteY3" fmla="*/ 507843 h 1015686"/>
                  <a:gd name="connsiteX4" fmla="*/ 3506765 w 4014608"/>
                  <a:gd name="connsiteY4" fmla="*/ 1015686 h 1015686"/>
                  <a:gd name="connsiteX5" fmla="*/ 3506765 w 4014608"/>
                  <a:gd name="connsiteY5" fmla="*/ 761765 h 1015686"/>
                  <a:gd name="connsiteX6" fmla="*/ 0 w 4014608"/>
                  <a:gd name="connsiteY6" fmla="*/ 761765 h 1015686"/>
                  <a:gd name="connsiteX7" fmla="*/ 0 w 4014608"/>
                  <a:gd name="connsiteY7" fmla="*/ 253922 h 10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4608" h="1015686">
                    <a:moveTo>
                      <a:pt x="0" y="253922"/>
                    </a:moveTo>
                    <a:lnTo>
                      <a:pt x="3506765" y="253922"/>
                    </a:lnTo>
                    <a:lnTo>
                      <a:pt x="3506765" y="0"/>
                    </a:lnTo>
                    <a:lnTo>
                      <a:pt x="4014608" y="507843"/>
                    </a:lnTo>
                    <a:lnTo>
                      <a:pt x="3506765" y="1015686"/>
                    </a:lnTo>
                    <a:lnTo>
                      <a:pt x="3506765" y="761765"/>
                    </a:lnTo>
                    <a:lnTo>
                      <a:pt x="0" y="761765"/>
                    </a:lnTo>
                    <a:lnTo>
                      <a:pt x="0" y="2539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60960" tIns="314882" rIns="507921" bIns="415161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социально-культурного</a:t>
                </a:r>
                <a:r>
                  <a:rPr lang="ru-RU" sz="2000" b="1">
                    <a:solidFill>
                      <a:sysClr val="window" lastClr="FFFFFF"/>
                    </a:solidFill>
                  </a:rPr>
                  <a:t> </a:t>
                </a:r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769929" y="1512874"/>
                <a:ext cx="2337324" cy="1014404"/>
              </a:xfrm>
              <a:custGeom>
                <a:avLst/>
                <a:gdLst>
                  <a:gd name="connsiteX0" fmla="*/ 0 w 3066517"/>
                  <a:gd name="connsiteY0" fmla="*/ 253922 h 1015686"/>
                  <a:gd name="connsiteX1" fmla="*/ 2558674 w 3066517"/>
                  <a:gd name="connsiteY1" fmla="*/ 253922 h 1015686"/>
                  <a:gd name="connsiteX2" fmla="*/ 2558674 w 3066517"/>
                  <a:gd name="connsiteY2" fmla="*/ 0 h 1015686"/>
                  <a:gd name="connsiteX3" fmla="*/ 3066517 w 3066517"/>
                  <a:gd name="connsiteY3" fmla="*/ 507843 h 1015686"/>
                  <a:gd name="connsiteX4" fmla="*/ 2558674 w 3066517"/>
                  <a:gd name="connsiteY4" fmla="*/ 1015686 h 1015686"/>
                  <a:gd name="connsiteX5" fmla="*/ 2558674 w 3066517"/>
                  <a:gd name="connsiteY5" fmla="*/ 761765 h 1015686"/>
                  <a:gd name="connsiteX6" fmla="*/ 0 w 3066517"/>
                  <a:gd name="connsiteY6" fmla="*/ 761765 h 1015686"/>
                  <a:gd name="connsiteX7" fmla="*/ 0 w 3066517"/>
                  <a:gd name="connsiteY7" fmla="*/ 253922 h 10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6517" h="1015686">
                    <a:moveTo>
                      <a:pt x="0" y="253922"/>
                    </a:moveTo>
                    <a:lnTo>
                      <a:pt x="2558674" y="253922"/>
                    </a:lnTo>
                    <a:lnTo>
                      <a:pt x="2558674" y="0"/>
                    </a:lnTo>
                    <a:lnTo>
                      <a:pt x="3066517" y="507843"/>
                    </a:lnTo>
                    <a:lnTo>
                      <a:pt x="2558674" y="1015686"/>
                    </a:lnTo>
                    <a:lnTo>
                      <a:pt x="2558674" y="761765"/>
                    </a:lnTo>
                    <a:lnTo>
                      <a:pt x="0" y="761765"/>
                    </a:lnTo>
                    <a:lnTo>
                      <a:pt x="0" y="2539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60960" tIns="314882" rIns="507921" bIns="415161" spcCol="127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rPr>
                  <a:t>назначения</a:t>
                </a:r>
              </a:p>
            </p:txBody>
          </p:sp>
        </p:grpSp>
        <p:grpSp>
          <p:nvGrpSpPr>
            <p:cNvPr id="69" name="Группа 68"/>
            <p:cNvGrpSpPr>
              <a:grpSpLocks/>
            </p:cNvGrpSpPr>
            <p:nvPr/>
          </p:nvGrpSpPr>
          <p:grpSpPr bwMode="auto">
            <a:xfrm>
              <a:off x="1848180" y="1285867"/>
              <a:ext cx="1893258" cy="2011564"/>
              <a:chOff x="1848180" y="1285867"/>
              <a:chExt cx="3739417" cy="2070551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1861158" y="1285867"/>
                <a:ext cx="3726439" cy="2070551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848180" y="1290768"/>
                <a:ext cx="3347668" cy="528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49530" tIns="49530" rIns="49530" bIns="49530" spcCol="1270"/>
              <a:lstStyle>
                <a:lvl1pPr marL="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77850">
                  <a:lnSpc>
                    <a:spcPct val="90000"/>
                  </a:lnSpc>
                  <a:spcAft>
                    <a:spcPts val="0"/>
                  </a:spcAft>
                  <a:defRPr/>
                </a:pPr>
                <a:endParaRPr lang="ru-RU" sz="5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 defTabSz="577850">
                  <a:lnSpc>
                    <a:spcPct val="90000"/>
                  </a:lnSpc>
                  <a:spcAft>
                    <a:spcPts val="0"/>
                  </a:spcAft>
                  <a:defRPr/>
                </a:pPr>
                <a:r>
                  <a:rPr lang="ru-RU" sz="1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●</a:t>
                </a:r>
                <a:r>
                  <a:rPr lang="ru-RU" sz="11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400" b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дошкольное</a:t>
                </a:r>
                <a:r>
                  <a:rPr lang="ru-RU" sz="1400" b="0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образовательное учреждение на </a:t>
                </a:r>
                <a:r>
                  <a:rPr lang="ru-RU" sz="1400" b="1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175</a:t>
                </a:r>
                <a:r>
                  <a:rPr lang="ru-RU" sz="1400" b="0" baseline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мест</a:t>
                </a:r>
                <a:r>
                  <a:rPr lang="en-US" sz="1400" b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400" b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64" name="Рисунок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75" y="3952874"/>
            <a:ext cx="188594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6" r="9147"/>
          <a:stretch/>
        </p:blipFill>
        <p:spPr>
          <a:xfrm>
            <a:off x="199974" y="2743199"/>
            <a:ext cx="1762126" cy="16709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r="14069"/>
          <a:stretch/>
        </p:blipFill>
        <p:spPr>
          <a:xfrm>
            <a:off x="6267400" y="4114799"/>
            <a:ext cx="1905000" cy="168592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2143075" y="3381374"/>
            <a:ext cx="18573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-8546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29121"/>
              </p:ext>
            </p:extLst>
          </p:nvPr>
        </p:nvGraphicFramePr>
        <p:xfrm>
          <a:off x="107503" y="540059"/>
          <a:ext cx="8975129" cy="584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1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4662377"/>
              </p:ext>
            </p:extLst>
          </p:nvPr>
        </p:nvGraphicFramePr>
        <p:xfrm>
          <a:off x="-324544" y="757450"/>
          <a:ext cx="9793087" cy="619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290762" y="2013903"/>
            <a:ext cx="4917691" cy="184798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Номинальные денежные доходы </a:t>
            </a:r>
            <a:r>
              <a:rPr lang="ru-RU" sz="1800" b="1" baseline="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200" b="1" baseline="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200" b="1" baseline="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b="1" baseline="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baseline="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200" b="1" baseline="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baseline="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</a:t>
            </a:r>
            <a:r>
              <a:rPr lang="ru-RU" sz="2400" b="1" baseline="0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baseline="0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00" b="66167"/>
          <a:stretch/>
        </p:blipFill>
        <p:spPr>
          <a:xfrm>
            <a:off x="4194698" y="3717032"/>
            <a:ext cx="1529430" cy="1512168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1475656" y="620688"/>
            <a:ext cx="6192688" cy="7200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Денежные доходы населения </a:t>
            </a:r>
            <a:r>
              <a:rPr lang="ru-RU" sz="1800" b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Пензенской области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январе-сентябре 2019 г.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300" b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7365"/>
              </p:ext>
            </p:extLst>
          </p:nvPr>
        </p:nvGraphicFramePr>
        <p:xfrm>
          <a:off x="-80963" y="354991"/>
          <a:ext cx="9224963" cy="606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8574"/>
              </p:ext>
            </p:extLst>
          </p:nvPr>
        </p:nvGraphicFramePr>
        <p:xfrm>
          <a:off x="-108520" y="319010"/>
          <a:ext cx="9144000" cy="620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693338"/>
              </p:ext>
            </p:extLst>
          </p:nvPr>
        </p:nvGraphicFramePr>
        <p:xfrm>
          <a:off x="33337" y="409574"/>
          <a:ext cx="9219183" cy="622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753523"/>
              </p:ext>
            </p:extLst>
          </p:nvPr>
        </p:nvGraphicFramePr>
        <p:xfrm>
          <a:off x="387028" y="523035"/>
          <a:ext cx="8369944" cy="611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21656" y="692696"/>
            <a:ext cx="4090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600" kern="0" dirty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ПОКАЗАТЕЛИ, РАЗРАБАТЫВАЕМЫЕ</a:t>
            </a:r>
          </a:p>
          <a:p>
            <a:pPr>
              <a:lnSpc>
                <a:spcPct val="150000"/>
              </a:lnSpc>
            </a:pPr>
            <a:r>
              <a:rPr lang="ru-RU" altLang="ru-RU" sz="2600" kern="0" dirty="0" smtClean="0">
                <a:ln w="1905">
                  <a:solidFill>
                    <a:srgbClr val="1963B0"/>
                  </a:solidFill>
                </a:ln>
                <a:solidFill>
                  <a:srgbClr val="1963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ОТСТАВАНИЕМ</a:t>
            </a:r>
            <a:endParaRPr lang="ru-RU" altLang="ru-RU" sz="2600" kern="0" dirty="0">
              <a:ln w="1905">
                <a:noFill/>
              </a:ln>
              <a:solidFill>
                <a:srgbClr val="1963B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49" y="2843366"/>
            <a:ext cx="4790530" cy="368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6" y="3742713"/>
            <a:ext cx="4076093" cy="271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26" y="501688"/>
            <a:ext cx="4355976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369171"/>
              </p:ext>
            </p:extLst>
          </p:nvPr>
        </p:nvGraphicFramePr>
        <p:xfrm>
          <a:off x="1" y="620688"/>
          <a:ext cx="9036495" cy="60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634789"/>
              </p:ext>
            </p:extLst>
          </p:nvPr>
        </p:nvGraphicFramePr>
        <p:xfrm>
          <a:off x="395535" y="548681"/>
          <a:ext cx="8496945" cy="608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99392"/>
            <a:ext cx="9144000" cy="6957392"/>
            <a:chOff x="0" y="-99392"/>
            <a:chExt cx="9144000" cy="695739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4"/>
            <a:stretch/>
          </p:blipFill>
          <p:spPr>
            <a:xfrm>
              <a:off x="0" y="-12819"/>
              <a:ext cx="9144000" cy="6870819"/>
            </a:xfrm>
            <a:prstGeom prst="rect">
              <a:avLst/>
            </a:prstGeom>
          </p:spPr>
        </p:pic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919344" y="-99392"/>
              <a:ext cx="8224656" cy="41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r>
                <a:rPr lang="ru-RU" altLang="ru-RU" sz="1200" i="1" kern="0" spc="5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Территориальный орган Федеральной службы государственной статистики по Пензенской области</a:t>
              </a:r>
              <a:endParaRPr lang="ru-RU" altLang="ru-RU" sz="1200" i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577540"/>
              </p:ext>
            </p:extLst>
          </p:nvPr>
        </p:nvGraphicFramePr>
        <p:xfrm>
          <a:off x="526556" y="319009"/>
          <a:ext cx="8247411" cy="63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38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99392"/>
            <a:ext cx="9144000" cy="6957392"/>
            <a:chOff x="0" y="-99392"/>
            <a:chExt cx="9144000" cy="695739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4"/>
            <a:stretch/>
          </p:blipFill>
          <p:spPr>
            <a:xfrm>
              <a:off x="0" y="-12819"/>
              <a:ext cx="9144000" cy="6870819"/>
            </a:xfrm>
            <a:prstGeom prst="rect">
              <a:avLst/>
            </a:prstGeom>
          </p:spPr>
        </p:pic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919344" y="-99392"/>
              <a:ext cx="8224656" cy="41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r>
                <a:rPr lang="ru-RU" altLang="ru-RU" sz="1200" i="1" kern="0" spc="5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Территориальный орган Федеральной службы государственной статистики по Пензенской области</a:t>
              </a:r>
              <a:endParaRPr lang="ru-RU" altLang="ru-RU" sz="1200" i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300" b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019970"/>
              </p:ext>
            </p:extLst>
          </p:nvPr>
        </p:nvGraphicFramePr>
        <p:xfrm>
          <a:off x="72448" y="626485"/>
          <a:ext cx="8999104" cy="572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391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793191"/>
              </p:ext>
            </p:extLst>
          </p:nvPr>
        </p:nvGraphicFramePr>
        <p:xfrm>
          <a:off x="0" y="490642"/>
          <a:ext cx="9144000" cy="642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0" y="-99392"/>
            <a:ext cx="9144000" cy="6957392"/>
            <a:chOff x="0" y="-99392"/>
            <a:chExt cx="9144000" cy="695739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4"/>
            <a:stretch/>
          </p:blipFill>
          <p:spPr>
            <a:xfrm>
              <a:off x="0" y="-12819"/>
              <a:ext cx="9144000" cy="6870819"/>
            </a:xfrm>
            <a:prstGeom prst="rect">
              <a:avLst/>
            </a:prstGeom>
          </p:spPr>
        </p:pic>
        <p:sp>
          <p:nvSpPr>
            <p:cNvPr id="4" name="Rectangle 5"/>
            <p:cNvSpPr txBox="1">
              <a:spLocks noChangeArrowheads="1"/>
            </p:cNvSpPr>
            <p:nvPr/>
          </p:nvSpPr>
          <p:spPr bwMode="auto">
            <a:xfrm>
              <a:off x="919344" y="-99392"/>
              <a:ext cx="8224656" cy="418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Microsoft Sans Serif" pitchFamily="34" charset="0"/>
                </a:defRPr>
              </a:lvl9pPr>
            </a:lstStyle>
            <a:p>
              <a:r>
                <a:rPr lang="ru-RU" altLang="ru-RU" sz="1200" i="1" kern="0" spc="5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Территориальный орган Федеральной службы государственной статистики по Пензенской области</a:t>
              </a:r>
              <a:endParaRPr lang="ru-RU" altLang="ru-RU" sz="1200" i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4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09650" y="1653262"/>
            <a:ext cx="7200900" cy="4238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rgbClr val="938953"/>
                </a:solidFill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rgbClr val="938953"/>
                </a:solidFill>
                <a:latin typeface="Arial" pitchFamily="34" charset="0"/>
                <a:cs typeface="Arial" pitchFamily="34" charset="0"/>
              </a:rPr>
              <a:t>по Пензенской области</a:t>
            </a:r>
            <a:endParaRPr lang="ru-RU" sz="1500" b="1" i="1" dirty="0">
              <a:solidFill>
                <a:srgbClr val="9389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2795588"/>
            <a:ext cx="7493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Доклад закончен.</a:t>
            </a:r>
          </a:p>
          <a:p>
            <a:pPr algn="ctr">
              <a:defRPr/>
            </a:pPr>
            <a:endParaRPr lang="ru-RU" sz="320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ru-RU" sz="320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</a:p>
        </p:txBody>
      </p:sp>
      <p:pic>
        <p:nvPicPr>
          <p:cNvPr id="8" name="Picture 2" descr="i:\12-Отдел информационно - статистических услуг\Дизайн-макеты\Приказ № 225_Геральдический знак\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9576"/>
            <a:ext cx="10080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003786"/>
              </p:ext>
            </p:extLst>
          </p:nvPr>
        </p:nvGraphicFramePr>
        <p:xfrm>
          <a:off x="251520" y="384161"/>
          <a:ext cx="8362460" cy="6076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5530"/>
              </p:ext>
            </p:extLst>
          </p:nvPr>
        </p:nvGraphicFramePr>
        <p:xfrm>
          <a:off x="47004" y="120098"/>
          <a:ext cx="9049992" cy="661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5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486406"/>
              </p:ext>
            </p:extLst>
          </p:nvPr>
        </p:nvGraphicFramePr>
        <p:xfrm>
          <a:off x="57150" y="620688"/>
          <a:ext cx="9086850" cy="648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64252"/>
              </p:ext>
            </p:extLst>
          </p:nvPr>
        </p:nvGraphicFramePr>
        <p:xfrm>
          <a:off x="71437" y="391700"/>
          <a:ext cx="9001125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78476"/>
              </p:ext>
            </p:extLst>
          </p:nvPr>
        </p:nvGraphicFramePr>
        <p:xfrm>
          <a:off x="0" y="476672"/>
          <a:ext cx="9040546" cy="660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0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02764"/>
              </p:ext>
            </p:extLst>
          </p:nvPr>
        </p:nvGraphicFramePr>
        <p:xfrm>
          <a:off x="333375" y="95250"/>
          <a:ext cx="8477250" cy="666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55459"/>
              </p:ext>
            </p:extLst>
          </p:nvPr>
        </p:nvGraphicFramePr>
        <p:xfrm>
          <a:off x="176041" y="109809"/>
          <a:ext cx="8782942" cy="646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0" y="-12819"/>
            <a:ext cx="9144000" cy="6870819"/>
          </a:xfrm>
          <a:prstGeom prst="rect">
            <a:avLst/>
          </a:prstGeom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19344" y="-99392"/>
            <a:ext cx="8224656" cy="4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1200" i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Территориальный орган Федеральной службы государственной статистики по Пензенской области</a:t>
            </a:r>
            <a:endParaRPr lang="ru-RU" altLang="ru-RU" sz="1200" i="1" kern="0" spc="5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773967" y="6388433"/>
            <a:ext cx="370033" cy="48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altLang="ru-RU" sz="1300" b="1" kern="0" spc="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1300" b="1" kern="0" spc="50" dirty="0">
              <a:ln w="9525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1125</Words>
  <Application>Microsoft Office PowerPoint</Application>
  <PresentationFormat>Экран (4:3)</PresentationFormat>
  <Paragraphs>339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Макарова Татьяна Александровна</dc:creator>
  <cp:lastModifiedBy>Хохлова Татьяна Рамазановна</cp:lastModifiedBy>
  <cp:revision>130</cp:revision>
  <cp:lastPrinted>2019-10-25T06:36:44Z</cp:lastPrinted>
  <dcterms:created xsi:type="dcterms:W3CDTF">2019-03-25T11:31:11Z</dcterms:created>
  <dcterms:modified xsi:type="dcterms:W3CDTF">2019-10-25T06:36:49Z</dcterms:modified>
</cp:coreProperties>
</file>